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notesMasterIdLst>
    <p:notesMasterId r:id="rId16"/>
  </p:notesMasterIdLst>
  <p:sldIdLst>
    <p:sldId id="291" r:id="rId2"/>
    <p:sldId id="257" r:id="rId3"/>
    <p:sldId id="269" r:id="rId4"/>
    <p:sldId id="288" r:id="rId5"/>
    <p:sldId id="289" r:id="rId6"/>
    <p:sldId id="290" r:id="rId7"/>
    <p:sldId id="281" r:id="rId8"/>
    <p:sldId id="271" r:id="rId9"/>
    <p:sldId id="272" r:id="rId10"/>
    <p:sldId id="273" r:id="rId11"/>
    <p:sldId id="287" r:id="rId12"/>
    <p:sldId id="283" r:id="rId13"/>
    <p:sldId id="277" r:id="rId14"/>
    <p:sldId id="292" r:id="rId15"/>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4808" autoAdjust="0"/>
  </p:normalViewPr>
  <p:slideViewPr>
    <p:cSldViewPr>
      <p:cViewPr>
        <p:scale>
          <a:sx n="75" d="100"/>
          <a:sy n="75" d="100"/>
        </p:scale>
        <p:origin x="-16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Arial" charset="0"/>
                <a:cs typeface="Arial" charset="0"/>
              </a:defRPr>
            </a:lvl1pPr>
          </a:lstStyle>
          <a:p>
            <a:pPr>
              <a:defRPr/>
            </a:pPr>
            <a:endParaRPr lang="en-US"/>
          </a:p>
        </p:txBody>
      </p:sp>
      <p:sp>
        <p:nvSpPr>
          <p:cNvPr id="1024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Arial" charset="0"/>
                <a:cs typeface="Arial" charset="0"/>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Arial" charset="0"/>
                <a:cs typeface="Arial" charset="0"/>
              </a:defRPr>
            </a:lvl1pPr>
          </a:lstStyle>
          <a:p>
            <a:pPr>
              <a:defRPr/>
            </a:pPr>
            <a:endParaRPr lang="en-US"/>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cs typeface="Arial" charset="0"/>
              </a:defRPr>
            </a:lvl1pPr>
          </a:lstStyle>
          <a:p>
            <a:pPr>
              <a:defRPr/>
            </a:pPr>
            <a:fld id="{9DD64EBD-776C-7D4E-BFE0-3867FFAB1F48}" type="slidenum">
              <a:rPr lang="en-GB"/>
              <a:pPr>
                <a:defRPr/>
              </a:pPr>
              <a:t>‹#›</a:t>
            </a:fld>
            <a:endParaRPr lang="en-GB"/>
          </a:p>
        </p:txBody>
      </p:sp>
    </p:spTree>
    <p:extLst>
      <p:ext uri="{BB962C8B-B14F-4D97-AF65-F5344CB8AC3E}">
        <p14:creationId xmlns:p14="http://schemas.microsoft.com/office/powerpoint/2010/main" val="10678508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11" charset="0"/>
        <a:ea typeface="ＭＳ Ｐゴシック" charset="0"/>
        <a:cs typeface="Arial" pitchFamily="-111" charset="0"/>
      </a:defRPr>
    </a:lvl1pPr>
    <a:lvl2pPr marL="457200" algn="l" rtl="0" eaLnBrk="0" fontAlgn="base" hangingPunct="0">
      <a:spcBef>
        <a:spcPct val="30000"/>
      </a:spcBef>
      <a:spcAft>
        <a:spcPct val="0"/>
      </a:spcAft>
      <a:defRPr sz="1200" kern="1200">
        <a:solidFill>
          <a:schemeClr val="tx1"/>
        </a:solidFill>
        <a:latin typeface="Arial" pitchFamily="-111" charset="0"/>
        <a:ea typeface="Arial" pitchFamily="-111" charset="0"/>
        <a:cs typeface="Arial" pitchFamily="-111" charset="0"/>
      </a:defRPr>
    </a:lvl2pPr>
    <a:lvl3pPr marL="914400" algn="l" rtl="0" eaLnBrk="0" fontAlgn="base" hangingPunct="0">
      <a:spcBef>
        <a:spcPct val="30000"/>
      </a:spcBef>
      <a:spcAft>
        <a:spcPct val="0"/>
      </a:spcAft>
      <a:defRPr sz="1200" kern="1200">
        <a:solidFill>
          <a:schemeClr val="tx1"/>
        </a:solidFill>
        <a:latin typeface="Arial" pitchFamily="-111" charset="0"/>
        <a:ea typeface="Arial" pitchFamily="-111" charset="0"/>
        <a:cs typeface="Arial" pitchFamily="-111" charset="0"/>
      </a:defRPr>
    </a:lvl3pPr>
    <a:lvl4pPr marL="1371600" algn="l" rtl="0" eaLnBrk="0" fontAlgn="base" hangingPunct="0">
      <a:spcBef>
        <a:spcPct val="30000"/>
      </a:spcBef>
      <a:spcAft>
        <a:spcPct val="0"/>
      </a:spcAft>
      <a:defRPr sz="1200" kern="1200">
        <a:solidFill>
          <a:schemeClr val="tx1"/>
        </a:solidFill>
        <a:latin typeface="Arial" pitchFamily="-111" charset="0"/>
        <a:ea typeface="Arial" pitchFamily="-111" charset="0"/>
        <a:cs typeface="Arial" pitchFamily="-111" charset="0"/>
      </a:defRPr>
    </a:lvl4pPr>
    <a:lvl5pPr marL="1828800" algn="l" rtl="0" eaLnBrk="0" fontAlgn="base" hangingPunct="0">
      <a:spcBef>
        <a:spcPct val="30000"/>
      </a:spcBef>
      <a:spcAft>
        <a:spcPct val="0"/>
      </a:spcAft>
      <a:defRPr sz="1200" kern="1200">
        <a:solidFill>
          <a:schemeClr val="tx1"/>
        </a:solidFill>
        <a:latin typeface="Arial" pitchFamily="-111" charset="0"/>
        <a:ea typeface="Arial" pitchFamily="-111" charset="0"/>
        <a:cs typeface="Arial" pitchFamily="-111"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7" name="Oval 10"/>
            <p:cNvSpPr>
              <a:spLocks noChangeArrowheads="1"/>
            </p:cNvSpPr>
            <p:nvPr/>
          </p:nvSpPr>
          <p:spPr bwMode="auto">
            <a:xfrm>
              <a:off x="4883"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8" name="Oval 11"/>
            <p:cNvSpPr>
              <a:spLocks noChangeArrowheads="1"/>
            </p:cNvSpPr>
            <p:nvPr/>
          </p:nvSpPr>
          <p:spPr bwMode="auto">
            <a:xfrm>
              <a:off x="5062"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9" name="Oval 12"/>
            <p:cNvSpPr>
              <a:spLocks noChangeArrowheads="1"/>
            </p:cNvSpPr>
            <p:nvPr/>
          </p:nvSpPr>
          <p:spPr bwMode="auto">
            <a:xfrm>
              <a:off x="4704"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10" name="Oval 13"/>
            <p:cNvSpPr>
              <a:spLocks noChangeArrowheads="1"/>
            </p:cNvSpPr>
            <p:nvPr/>
          </p:nvSpPr>
          <p:spPr bwMode="auto">
            <a:xfrm>
              <a:off x="4883"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11" name="Oval 14"/>
            <p:cNvSpPr>
              <a:spLocks noChangeArrowheads="1"/>
            </p:cNvSpPr>
            <p:nvPr/>
          </p:nvSpPr>
          <p:spPr bwMode="auto">
            <a:xfrm>
              <a:off x="5062"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12" name="Oval 15"/>
            <p:cNvSpPr>
              <a:spLocks noChangeArrowheads="1"/>
            </p:cNvSpPr>
            <p:nvPr/>
          </p:nvSpPr>
          <p:spPr bwMode="auto">
            <a:xfrm>
              <a:off x="5241" y="2064"/>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13" name="Oval 16"/>
            <p:cNvSpPr>
              <a:spLocks noChangeArrowheads="1"/>
            </p:cNvSpPr>
            <p:nvPr/>
          </p:nvSpPr>
          <p:spPr bwMode="auto">
            <a:xfrm>
              <a:off x="4704" y="2243"/>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14" name="Oval 17"/>
            <p:cNvSpPr>
              <a:spLocks noChangeArrowheads="1"/>
            </p:cNvSpPr>
            <p:nvPr/>
          </p:nvSpPr>
          <p:spPr bwMode="auto">
            <a:xfrm>
              <a:off x="4883" y="2243"/>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15" name="Oval 18"/>
            <p:cNvSpPr>
              <a:spLocks noChangeArrowheads="1"/>
            </p:cNvSpPr>
            <p:nvPr/>
          </p:nvSpPr>
          <p:spPr bwMode="auto">
            <a:xfrm>
              <a:off x="5062" y="2243"/>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16" name="Oval 19"/>
            <p:cNvSpPr>
              <a:spLocks noChangeArrowheads="1"/>
            </p:cNvSpPr>
            <p:nvPr/>
          </p:nvSpPr>
          <p:spPr bwMode="auto">
            <a:xfrm>
              <a:off x="5241" y="2243"/>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17" name="Oval 20"/>
            <p:cNvSpPr>
              <a:spLocks noChangeArrowheads="1"/>
            </p:cNvSpPr>
            <p:nvPr/>
          </p:nvSpPr>
          <p:spPr bwMode="auto">
            <a:xfrm>
              <a:off x="5420" y="2243"/>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18" name="Oval 21"/>
            <p:cNvSpPr>
              <a:spLocks noChangeArrowheads="1"/>
            </p:cNvSpPr>
            <p:nvPr/>
          </p:nvSpPr>
          <p:spPr bwMode="auto">
            <a:xfrm>
              <a:off x="4704" y="2421"/>
              <a:ext cx="127" cy="128"/>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19" name="Oval 22"/>
            <p:cNvSpPr>
              <a:spLocks noChangeArrowheads="1"/>
            </p:cNvSpPr>
            <p:nvPr/>
          </p:nvSpPr>
          <p:spPr bwMode="auto">
            <a:xfrm>
              <a:off x="4883" y="2421"/>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20" name="Oval 23"/>
            <p:cNvSpPr>
              <a:spLocks noChangeArrowheads="1"/>
            </p:cNvSpPr>
            <p:nvPr/>
          </p:nvSpPr>
          <p:spPr bwMode="auto">
            <a:xfrm>
              <a:off x="5062" y="2421"/>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21" name="Oval 24"/>
            <p:cNvSpPr>
              <a:spLocks noChangeArrowheads="1"/>
            </p:cNvSpPr>
            <p:nvPr/>
          </p:nvSpPr>
          <p:spPr bwMode="auto">
            <a:xfrm>
              <a:off x="5241" y="2421"/>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22" name="Oval 25"/>
            <p:cNvSpPr>
              <a:spLocks noChangeArrowheads="1"/>
            </p:cNvSpPr>
            <p:nvPr/>
          </p:nvSpPr>
          <p:spPr bwMode="auto">
            <a:xfrm>
              <a:off x="4704" y="2600"/>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23" name="Oval 26"/>
            <p:cNvSpPr>
              <a:spLocks noChangeArrowheads="1"/>
            </p:cNvSpPr>
            <p:nvPr/>
          </p:nvSpPr>
          <p:spPr bwMode="auto">
            <a:xfrm>
              <a:off x="4883" y="2600"/>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24" name="Oval 27"/>
            <p:cNvSpPr>
              <a:spLocks noChangeArrowheads="1"/>
            </p:cNvSpPr>
            <p:nvPr/>
          </p:nvSpPr>
          <p:spPr bwMode="auto">
            <a:xfrm>
              <a:off x="5062" y="2600"/>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25" name="Oval 28"/>
            <p:cNvSpPr>
              <a:spLocks noChangeArrowheads="1"/>
            </p:cNvSpPr>
            <p:nvPr/>
          </p:nvSpPr>
          <p:spPr bwMode="auto">
            <a:xfrm>
              <a:off x="5241" y="2600"/>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26" name="Oval 29"/>
            <p:cNvSpPr>
              <a:spLocks noChangeArrowheads="1"/>
            </p:cNvSpPr>
            <p:nvPr/>
          </p:nvSpPr>
          <p:spPr bwMode="auto">
            <a:xfrm>
              <a:off x="5420" y="2600"/>
              <a:ext cx="127" cy="128"/>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27" name="Oval 30"/>
            <p:cNvSpPr>
              <a:spLocks noChangeArrowheads="1"/>
            </p:cNvSpPr>
            <p:nvPr/>
          </p:nvSpPr>
          <p:spPr bwMode="auto">
            <a:xfrm>
              <a:off x="4704" y="2779"/>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28" name="Oval 31"/>
            <p:cNvSpPr>
              <a:spLocks noChangeArrowheads="1"/>
            </p:cNvSpPr>
            <p:nvPr/>
          </p:nvSpPr>
          <p:spPr bwMode="auto">
            <a:xfrm>
              <a:off x="4883" y="2779"/>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29" name="Oval 32"/>
            <p:cNvSpPr>
              <a:spLocks noChangeArrowheads="1"/>
            </p:cNvSpPr>
            <p:nvPr/>
          </p:nvSpPr>
          <p:spPr bwMode="auto">
            <a:xfrm>
              <a:off x="5062" y="2779"/>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30" name="Oval 33"/>
            <p:cNvSpPr>
              <a:spLocks noChangeArrowheads="1"/>
            </p:cNvSpPr>
            <p:nvPr/>
          </p:nvSpPr>
          <p:spPr bwMode="auto">
            <a:xfrm>
              <a:off x="5241" y="2779"/>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31" name="Oval 34"/>
            <p:cNvSpPr>
              <a:spLocks noChangeArrowheads="1"/>
            </p:cNvSpPr>
            <p:nvPr/>
          </p:nvSpPr>
          <p:spPr bwMode="auto">
            <a:xfrm>
              <a:off x="4704" y="2958"/>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32" name="Oval 35"/>
            <p:cNvSpPr>
              <a:spLocks noChangeArrowheads="1"/>
            </p:cNvSpPr>
            <p:nvPr/>
          </p:nvSpPr>
          <p:spPr bwMode="auto">
            <a:xfrm>
              <a:off x="4883" y="2958"/>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33" name="Oval 36"/>
            <p:cNvSpPr>
              <a:spLocks noChangeArrowheads="1"/>
            </p:cNvSpPr>
            <p:nvPr/>
          </p:nvSpPr>
          <p:spPr bwMode="auto">
            <a:xfrm>
              <a:off x="5062" y="2958"/>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34" name="Oval 37"/>
            <p:cNvSpPr>
              <a:spLocks noChangeArrowheads="1"/>
            </p:cNvSpPr>
            <p:nvPr/>
          </p:nvSpPr>
          <p:spPr bwMode="auto">
            <a:xfrm>
              <a:off x="5241" y="2958"/>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35" name="Oval 38"/>
            <p:cNvSpPr>
              <a:spLocks noChangeArrowheads="1"/>
            </p:cNvSpPr>
            <p:nvPr/>
          </p:nvSpPr>
          <p:spPr bwMode="auto">
            <a:xfrm>
              <a:off x="4883" y="3137"/>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36" name="Oval 39"/>
            <p:cNvSpPr>
              <a:spLocks noChangeArrowheads="1"/>
            </p:cNvSpPr>
            <p:nvPr/>
          </p:nvSpPr>
          <p:spPr bwMode="auto">
            <a:xfrm>
              <a:off x="5241" y="3137"/>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5" name="Rectangle 3"/>
          <p:cNvSpPr>
            <a:spLocks noGrp="1" noChangeArrowheads="1"/>
          </p:cNvSpPr>
          <p:nvPr>
            <p:ph type="ctrTitle"/>
          </p:nvPr>
        </p:nvSpPr>
        <p:spPr>
          <a:xfrm>
            <a:off x="315913" y="466725"/>
            <a:ext cx="6781800" cy="2133600"/>
          </a:xfrm>
        </p:spPr>
        <p:txBody>
          <a:bodyPr/>
          <a:lstStyle>
            <a:lvl1pPr algn="r">
              <a:defRPr sz="4800"/>
            </a:lvl1pPr>
          </a:lstStyle>
          <a:p>
            <a:r>
              <a:rPr lang="en-GB"/>
              <a:t>Click to edit Master title style</a:t>
            </a:r>
          </a:p>
        </p:txBody>
      </p:sp>
      <p:sp>
        <p:nvSpPr>
          <p:cNvPr id="8196" name="Rectangle 4"/>
          <p:cNvSpPr>
            <a:spLocks noGrp="1" noChangeArrowheads="1"/>
          </p:cNvSpPr>
          <p:nvPr>
            <p:ph type="subTitle" idx="1"/>
          </p:nvPr>
        </p:nvSpPr>
        <p:spPr>
          <a:xfrm>
            <a:off x="849313" y="3049588"/>
            <a:ext cx="6248400" cy="2362200"/>
          </a:xfrm>
        </p:spPr>
        <p:txBody>
          <a:bodyPr/>
          <a:lstStyle>
            <a:lvl1pPr marL="0" indent="0" algn="r">
              <a:buFont typeface="Wingdings" pitchFamily="-111" charset="2"/>
              <a:buNone/>
              <a:defRPr sz="3200"/>
            </a:lvl1pPr>
          </a:lstStyle>
          <a:p>
            <a:r>
              <a:rPr lang="en-GB"/>
              <a:t>Click to edit Master subtitle style</a:t>
            </a:r>
          </a:p>
        </p:txBody>
      </p:sp>
      <p:sp>
        <p:nvSpPr>
          <p:cNvPr id="38" name="Rectangle 5"/>
          <p:cNvSpPr>
            <a:spLocks noGrp="1" noChangeArrowheads="1"/>
          </p:cNvSpPr>
          <p:nvPr>
            <p:ph type="dt" sz="half" idx="10"/>
          </p:nvPr>
        </p:nvSpPr>
        <p:spPr/>
        <p:txBody>
          <a:bodyPr/>
          <a:lstStyle>
            <a:lvl1pPr>
              <a:defRPr/>
            </a:lvl1pPr>
          </a:lstStyle>
          <a:p>
            <a:pPr>
              <a:defRPr/>
            </a:pPr>
            <a:endParaRPr lang="en-US"/>
          </a:p>
        </p:txBody>
      </p:sp>
      <p:sp>
        <p:nvSpPr>
          <p:cNvPr id="39" name="Rectangle 6"/>
          <p:cNvSpPr>
            <a:spLocks noGrp="1" noChangeArrowheads="1"/>
          </p:cNvSpPr>
          <p:nvPr>
            <p:ph type="ftr" sz="quarter" idx="11"/>
          </p:nvPr>
        </p:nvSpPr>
        <p:spPr/>
        <p:txBody>
          <a:bodyPr/>
          <a:lstStyle>
            <a:lvl1pPr>
              <a:defRPr/>
            </a:lvl1pPr>
          </a:lstStyle>
          <a:p>
            <a:pPr>
              <a:defRPr/>
            </a:pPr>
            <a:endParaRPr lang="en-US"/>
          </a:p>
        </p:txBody>
      </p:sp>
      <p:sp>
        <p:nvSpPr>
          <p:cNvPr id="40" name="Rectangle 7"/>
          <p:cNvSpPr>
            <a:spLocks noGrp="1" noChangeArrowheads="1"/>
          </p:cNvSpPr>
          <p:nvPr>
            <p:ph type="sldNum" sz="quarter" idx="12"/>
          </p:nvPr>
        </p:nvSpPr>
        <p:spPr/>
        <p:txBody>
          <a:bodyPr/>
          <a:lstStyle>
            <a:lvl1pPr>
              <a:defRPr smtClean="0"/>
            </a:lvl1pPr>
          </a:lstStyle>
          <a:p>
            <a:pPr>
              <a:defRPr/>
            </a:pPr>
            <a:fld id="{8BF01EF8-689C-594A-9AD5-16159D65081F}" type="slidenum">
              <a:rPr lang="en-GB"/>
              <a:pPr>
                <a:defRPr/>
              </a:pPr>
              <a:t>‹#›</a:t>
            </a:fld>
            <a:endParaRPr lang="en-GB"/>
          </a:p>
        </p:txBody>
      </p:sp>
    </p:spTree>
    <p:extLst>
      <p:ext uri="{BB962C8B-B14F-4D97-AF65-F5344CB8AC3E}">
        <p14:creationId xmlns:p14="http://schemas.microsoft.com/office/powerpoint/2010/main" val="1563745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E5E4FD6A-0FEE-5D41-9B21-13F33121DD81}" type="slidenum">
              <a:rPr lang="en-GB"/>
              <a:pPr>
                <a:defRPr/>
              </a:pPr>
              <a:t>‹#›</a:t>
            </a:fld>
            <a:endParaRPr lang="en-GB"/>
          </a:p>
        </p:txBody>
      </p:sp>
    </p:spTree>
    <p:extLst>
      <p:ext uri="{BB962C8B-B14F-4D97-AF65-F5344CB8AC3E}">
        <p14:creationId xmlns:p14="http://schemas.microsoft.com/office/powerpoint/2010/main" val="1628119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5827712"/>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22238"/>
            <a:ext cx="6019800" cy="5827712"/>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AA26C6B0-0E1A-744C-966D-FC5F1BA99127}" type="slidenum">
              <a:rPr lang="en-GB"/>
              <a:pPr>
                <a:defRPr/>
              </a:pPr>
              <a:t>‹#›</a:t>
            </a:fld>
            <a:endParaRPr lang="en-GB"/>
          </a:p>
        </p:txBody>
      </p:sp>
    </p:spTree>
    <p:extLst>
      <p:ext uri="{BB962C8B-B14F-4D97-AF65-F5344CB8AC3E}">
        <p14:creationId xmlns:p14="http://schemas.microsoft.com/office/powerpoint/2010/main" val="1579875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3B519B91-5A1B-8B45-9E64-D1E290B09300}" type="slidenum">
              <a:rPr lang="en-GB"/>
              <a:pPr>
                <a:defRPr/>
              </a:pPr>
              <a:t>‹#›</a:t>
            </a:fld>
            <a:endParaRPr lang="en-GB"/>
          </a:p>
        </p:txBody>
      </p:sp>
    </p:spTree>
    <p:extLst>
      <p:ext uri="{BB962C8B-B14F-4D97-AF65-F5344CB8AC3E}">
        <p14:creationId xmlns:p14="http://schemas.microsoft.com/office/powerpoint/2010/main" val="1483588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0B7E8950-D88F-E247-BE6B-2B61C0A24193}" type="slidenum">
              <a:rPr lang="en-GB"/>
              <a:pPr>
                <a:defRPr/>
              </a:pPr>
              <a:t>‹#›</a:t>
            </a:fld>
            <a:endParaRPr lang="en-GB"/>
          </a:p>
        </p:txBody>
      </p:sp>
    </p:spTree>
    <p:extLst>
      <p:ext uri="{BB962C8B-B14F-4D97-AF65-F5344CB8AC3E}">
        <p14:creationId xmlns:p14="http://schemas.microsoft.com/office/powerpoint/2010/main" val="2066988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916113"/>
            <a:ext cx="4038600" cy="40338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916113"/>
            <a:ext cx="4038600" cy="40338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7602D8E9-7AF6-5E41-82A6-81202A43A1A1}" type="slidenum">
              <a:rPr lang="en-GB"/>
              <a:pPr>
                <a:defRPr/>
              </a:pPr>
              <a:t>‹#›</a:t>
            </a:fld>
            <a:endParaRPr lang="en-GB"/>
          </a:p>
        </p:txBody>
      </p:sp>
    </p:spTree>
    <p:extLst>
      <p:ext uri="{BB962C8B-B14F-4D97-AF65-F5344CB8AC3E}">
        <p14:creationId xmlns:p14="http://schemas.microsoft.com/office/powerpoint/2010/main" val="3741999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p>
        </p:txBody>
      </p:sp>
      <p:sp>
        <p:nvSpPr>
          <p:cNvPr id="9" name="Rectangle 7"/>
          <p:cNvSpPr>
            <a:spLocks noGrp="1" noChangeArrowheads="1"/>
          </p:cNvSpPr>
          <p:nvPr>
            <p:ph type="sldNum" sz="quarter" idx="12"/>
          </p:nvPr>
        </p:nvSpPr>
        <p:spPr>
          <a:ln/>
        </p:spPr>
        <p:txBody>
          <a:bodyPr/>
          <a:lstStyle>
            <a:lvl1pPr>
              <a:defRPr/>
            </a:lvl1pPr>
          </a:lstStyle>
          <a:p>
            <a:pPr>
              <a:defRPr/>
            </a:pPr>
            <a:fld id="{87F20117-AC1F-FF41-98EF-08CC6BCDEE1A}" type="slidenum">
              <a:rPr lang="en-GB"/>
              <a:pPr>
                <a:defRPr/>
              </a:pPr>
              <a:t>‹#›</a:t>
            </a:fld>
            <a:endParaRPr lang="en-GB"/>
          </a:p>
        </p:txBody>
      </p:sp>
    </p:spTree>
    <p:extLst>
      <p:ext uri="{BB962C8B-B14F-4D97-AF65-F5344CB8AC3E}">
        <p14:creationId xmlns:p14="http://schemas.microsoft.com/office/powerpoint/2010/main" val="3669265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p>
        </p:txBody>
      </p:sp>
      <p:sp>
        <p:nvSpPr>
          <p:cNvPr id="5" name="Rectangle 7"/>
          <p:cNvSpPr>
            <a:spLocks noGrp="1" noChangeArrowheads="1"/>
          </p:cNvSpPr>
          <p:nvPr>
            <p:ph type="sldNum" sz="quarter" idx="12"/>
          </p:nvPr>
        </p:nvSpPr>
        <p:spPr>
          <a:ln/>
        </p:spPr>
        <p:txBody>
          <a:bodyPr/>
          <a:lstStyle>
            <a:lvl1pPr>
              <a:defRPr/>
            </a:lvl1pPr>
          </a:lstStyle>
          <a:p>
            <a:pPr>
              <a:defRPr/>
            </a:pPr>
            <a:fld id="{E6A65539-87B8-4643-819B-7F4D4AE70C06}" type="slidenum">
              <a:rPr lang="en-GB"/>
              <a:pPr>
                <a:defRPr/>
              </a:pPr>
              <a:t>‹#›</a:t>
            </a:fld>
            <a:endParaRPr lang="en-GB"/>
          </a:p>
        </p:txBody>
      </p:sp>
    </p:spTree>
    <p:extLst>
      <p:ext uri="{BB962C8B-B14F-4D97-AF65-F5344CB8AC3E}">
        <p14:creationId xmlns:p14="http://schemas.microsoft.com/office/powerpoint/2010/main" val="3864554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p>
        </p:txBody>
      </p:sp>
      <p:sp>
        <p:nvSpPr>
          <p:cNvPr id="4" name="Rectangle 7"/>
          <p:cNvSpPr>
            <a:spLocks noGrp="1" noChangeArrowheads="1"/>
          </p:cNvSpPr>
          <p:nvPr>
            <p:ph type="sldNum" sz="quarter" idx="12"/>
          </p:nvPr>
        </p:nvSpPr>
        <p:spPr>
          <a:ln/>
        </p:spPr>
        <p:txBody>
          <a:bodyPr/>
          <a:lstStyle>
            <a:lvl1pPr>
              <a:defRPr/>
            </a:lvl1pPr>
          </a:lstStyle>
          <a:p>
            <a:pPr>
              <a:defRPr/>
            </a:pPr>
            <a:fld id="{4BAD8CE3-A2D9-9C42-B9F4-FA90C559F55A}" type="slidenum">
              <a:rPr lang="en-GB"/>
              <a:pPr>
                <a:defRPr/>
              </a:pPr>
              <a:t>‹#›</a:t>
            </a:fld>
            <a:endParaRPr lang="en-GB"/>
          </a:p>
        </p:txBody>
      </p:sp>
    </p:spTree>
    <p:extLst>
      <p:ext uri="{BB962C8B-B14F-4D97-AF65-F5344CB8AC3E}">
        <p14:creationId xmlns:p14="http://schemas.microsoft.com/office/powerpoint/2010/main" val="3579112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8C3C1AAD-BA14-2A4E-9A4E-8A19989CAD0F}" type="slidenum">
              <a:rPr lang="en-GB"/>
              <a:pPr>
                <a:defRPr/>
              </a:pPr>
              <a:t>‹#›</a:t>
            </a:fld>
            <a:endParaRPr lang="en-GB"/>
          </a:p>
        </p:txBody>
      </p:sp>
    </p:spTree>
    <p:extLst>
      <p:ext uri="{BB962C8B-B14F-4D97-AF65-F5344CB8AC3E}">
        <p14:creationId xmlns:p14="http://schemas.microsoft.com/office/powerpoint/2010/main" val="2179806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C201D01D-E841-4948-AFAE-8D464BA05282}" type="slidenum">
              <a:rPr lang="en-GB"/>
              <a:pPr>
                <a:defRPr/>
              </a:pPr>
              <a:t>‹#›</a:t>
            </a:fld>
            <a:endParaRPr lang="en-GB"/>
          </a:p>
        </p:txBody>
      </p:sp>
    </p:spTree>
    <p:extLst>
      <p:ext uri="{BB962C8B-B14F-4D97-AF65-F5344CB8AC3E}">
        <p14:creationId xmlns:p14="http://schemas.microsoft.com/office/powerpoint/2010/main" val="3584540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7962900" y="152400"/>
            <a:ext cx="0" cy="1524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7" name="Rectangle 3"/>
          <p:cNvSpPr>
            <a:spLocks noGrp="1" noChangeArrowheads="1"/>
          </p:cNvSpPr>
          <p:nvPr>
            <p:ph type="title"/>
          </p:nvPr>
        </p:nvSpPr>
        <p:spPr bwMode="auto">
          <a:xfrm>
            <a:off x="457200" y="122238"/>
            <a:ext cx="7543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p>
            <a:pPr lvl="0"/>
            <a:r>
              <a:rPr lang="en-GB"/>
              <a:t>Click to edit Master title style</a:t>
            </a:r>
          </a:p>
        </p:txBody>
      </p:sp>
      <p:sp>
        <p:nvSpPr>
          <p:cNvPr id="1028" name="Rectangle 4"/>
          <p:cNvSpPr>
            <a:spLocks noGrp="1" noChangeArrowheads="1"/>
          </p:cNvSpPr>
          <p:nvPr>
            <p:ph type="body" idx="1"/>
          </p:nvPr>
        </p:nvSpPr>
        <p:spPr bwMode="auto">
          <a:xfrm>
            <a:off x="457200" y="1916113"/>
            <a:ext cx="8229600" cy="4033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173"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a typeface="Arial" charset="0"/>
                <a:cs typeface="Arial" charset="0"/>
              </a:defRPr>
            </a:lvl1pPr>
          </a:lstStyle>
          <a:p>
            <a:pPr>
              <a:defRPr/>
            </a:pPr>
            <a:endParaRPr lang="en-US"/>
          </a:p>
        </p:txBody>
      </p:sp>
      <p:sp>
        <p:nvSpPr>
          <p:cNvPr id="7174"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a typeface="Arial" charset="0"/>
                <a:cs typeface="Arial" charset="0"/>
              </a:defRPr>
            </a:lvl1pPr>
          </a:lstStyle>
          <a:p>
            <a:pPr>
              <a:defRPr/>
            </a:pPr>
            <a:endParaRPr lang="en-US"/>
          </a:p>
        </p:txBody>
      </p:sp>
      <p:sp>
        <p:nvSpPr>
          <p:cNvPr id="7175"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smtClean="0">
                <a:cs typeface="Arial" charset="0"/>
              </a:defRPr>
            </a:lvl1pPr>
          </a:lstStyle>
          <a:p>
            <a:pPr>
              <a:defRPr/>
            </a:pPr>
            <a:fld id="{2C32F2B1-13E2-2044-98DC-A97BECA75525}" type="slidenum">
              <a:rPr lang="en-GB"/>
              <a:pPr>
                <a:defRPr/>
              </a:pPr>
              <a:t>‹#›</a:t>
            </a:fld>
            <a:endParaRPr lang="en-GB"/>
          </a:p>
        </p:txBody>
      </p:sp>
      <p:grpSp>
        <p:nvGrpSpPr>
          <p:cNvPr id="1032" name="Group 8"/>
          <p:cNvGrpSpPr>
            <a:grpSpLocks/>
          </p:cNvGrpSpPr>
          <p:nvPr/>
        </p:nvGrpSpPr>
        <p:grpSpPr bwMode="auto">
          <a:xfrm>
            <a:off x="8153400" y="152400"/>
            <a:ext cx="792163" cy="1295400"/>
            <a:chOff x="5136" y="960"/>
            <a:chExt cx="528" cy="864"/>
          </a:xfrm>
        </p:grpSpPr>
        <p:sp>
          <p:nvSpPr>
            <p:cNvPr id="1034" name="Oval 9"/>
            <p:cNvSpPr>
              <a:spLocks noChangeArrowheads="1"/>
            </p:cNvSpPr>
            <p:nvPr/>
          </p:nvSpPr>
          <p:spPr bwMode="auto">
            <a:xfrm>
              <a:off x="5136" y="960"/>
              <a:ext cx="80"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1035" name="Oval 10"/>
            <p:cNvSpPr>
              <a:spLocks noChangeArrowheads="1"/>
            </p:cNvSpPr>
            <p:nvPr/>
          </p:nvSpPr>
          <p:spPr bwMode="auto">
            <a:xfrm>
              <a:off x="5248" y="960"/>
              <a:ext cx="79"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1036" name="Oval 11"/>
            <p:cNvSpPr>
              <a:spLocks noChangeArrowheads="1"/>
            </p:cNvSpPr>
            <p:nvPr/>
          </p:nvSpPr>
          <p:spPr bwMode="auto">
            <a:xfrm>
              <a:off x="5360" y="960"/>
              <a:ext cx="76"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1037" name="Oval 12"/>
            <p:cNvSpPr>
              <a:spLocks noChangeArrowheads="1"/>
            </p:cNvSpPr>
            <p:nvPr/>
          </p:nvSpPr>
          <p:spPr bwMode="auto">
            <a:xfrm>
              <a:off x="5136" y="1072"/>
              <a:ext cx="80"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1038" name="Oval 13"/>
            <p:cNvSpPr>
              <a:spLocks noChangeArrowheads="1"/>
            </p:cNvSpPr>
            <p:nvPr/>
          </p:nvSpPr>
          <p:spPr bwMode="auto">
            <a:xfrm>
              <a:off x="5248" y="1072"/>
              <a:ext cx="79"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1039" name="Oval 14"/>
            <p:cNvSpPr>
              <a:spLocks noChangeArrowheads="1"/>
            </p:cNvSpPr>
            <p:nvPr/>
          </p:nvSpPr>
          <p:spPr bwMode="auto">
            <a:xfrm>
              <a:off x="5360" y="1072"/>
              <a:ext cx="76"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1040" name="Oval 15"/>
            <p:cNvSpPr>
              <a:spLocks noChangeArrowheads="1"/>
            </p:cNvSpPr>
            <p:nvPr/>
          </p:nvSpPr>
          <p:spPr bwMode="auto">
            <a:xfrm>
              <a:off x="5472" y="1072"/>
              <a:ext cx="73" cy="7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1041" name="Oval 16"/>
            <p:cNvSpPr>
              <a:spLocks noChangeArrowheads="1"/>
            </p:cNvSpPr>
            <p:nvPr/>
          </p:nvSpPr>
          <p:spPr bwMode="auto">
            <a:xfrm>
              <a:off x="5136" y="1184"/>
              <a:ext cx="80" cy="73"/>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1042" name="Oval 17"/>
            <p:cNvSpPr>
              <a:spLocks noChangeArrowheads="1"/>
            </p:cNvSpPr>
            <p:nvPr/>
          </p:nvSpPr>
          <p:spPr bwMode="auto">
            <a:xfrm>
              <a:off x="5248" y="1184"/>
              <a:ext cx="79" cy="73"/>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1043" name="Oval 18"/>
            <p:cNvSpPr>
              <a:spLocks noChangeArrowheads="1"/>
            </p:cNvSpPr>
            <p:nvPr/>
          </p:nvSpPr>
          <p:spPr bwMode="auto">
            <a:xfrm>
              <a:off x="5360" y="1184"/>
              <a:ext cx="76" cy="73"/>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1044" name="Oval 19"/>
            <p:cNvSpPr>
              <a:spLocks noChangeArrowheads="1"/>
            </p:cNvSpPr>
            <p:nvPr/>
          </p:nvSpPr>
          <p:spPr bwMode="auto">
            <a:xfrm>
              <a:off x="5472" y="1184"/>
              <a:ext cx="73" cy="73"/>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1045" name="Oval 20"/>
            <p:cNvSpPr>
              <a:spLocks noChangeArrowheads="1"/>
            </p:cNvSpPr>
            <p:nvPr/>
          </p:nvSpPr>
          <p:spPr bwMode="auto">
            <a:xfrm>
              <a:off x="5584" y="1184"/>
              <a:ext cx="80" cy="7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1046" name="Oval 21"/>
            <p:cNvSpPr>
              <a:spLocks noChangeArrowheads="1"/>
            </p:cNvSpPr>
            <p:nvPr/>
          </p:nvSpPr>
          <p:spPr bwMode="auto">
            <a:xfrm>
              <a:off x="5136" y="1296"/>
              <a:ext cx="80"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1047" name="Oval 22"/>
            <p:cNvSpPr>
              <a:spLocks noChangeArrowheads="1"/>
            </p:cNvSpPr>
            <p:nvPr/>
          </p:nvSpPr>
          <p:spPr bwMode="auto">
            <a:xfrm>
              <a:off x="5248" y="1296"/>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1048" name="Oval 23"/>
            <p:cNvSpPr>
              <a:spLocks noChangeArrowheads="1"/>
            </p:cNvSpPr>
            <p:nvPr/>
          </p:nvSpPr>
          <p:spPr bwMode="auto">
            <a:xfrm>
              <a:off x="5360" y="1296"/>
              <a:ext cx="76"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1049" name="Oval 24"/>
            <p:cNvSpPr>
              <a:spLocks noChangeArrowheads="1"/>
            </p:cNvSpPr>
            <p:nvPr/>
          </p:nvSpPr>
          <p:spPr bwMode="auto">
            <a:xfrm>
              <a:off x="5472" y="1296"/>
              <a:ext cx="73"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1050" name="Oval 25"/>
            <p:cNvSpPr>
              <a:spLocks noChangeArrowheads="1"/>
            </p:cNvSpPr>
            <p:nvPr/>
          </p:nvSpPr>
          <p:spPr bwMode="auto">
            <a:xfrm>
              <a:off x="5136" y="1408"/>
              <a:ext cx="80"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1051" name="Oval 26"/>
            <p:cNvSpPr>
              <a:spLocks noChangeArrowheads="1"/>
            </p:cNvSpPr>
            <p:nvPr/>
          </p:nvSpPr>
          <p:spPr bwMode="auto">
            <a:xfrm>
              <a:off x="5248" y="1408"/>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1052" name="Oval 27"/>
            <p:cNvSpPr>
              <a:spLocks noChangeArrowheads="1"/>
            </p:cNvSpPr>
            <p:nvPr/>
          </p:nvSpPr>
          <p:spPr bwMode="auto">
            <a:xfrm>
              <a:off x="5360" y="1408"/>
              <a:ext cx="76"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1053" name="Oval 28"/>
            <p:cNvSpPr>
              <a:spLocks noChangeArrowheads="1"/>
            </p:cNvSpPr>
            <p:nvPr/>
          </p:nvSpPr>
          <p:spPr bwMode="auto">
            <a:xfrm>
              <a:off x="5472" y="1408"/>
              <a:ext cx="73"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1054" name="Oval 29"/>
            <p:cNvSpPr>
              <a:spLocks noChangeArrowheads="1"/>
            </p:cNvSpPr>
            <p:nvPr/>
          </p:nvSpPr>
          <p:spPr bwMode="auto">
            <a:xfrm>
              <a:off x="5584" y="1408"/>
              <a:ext cx="80"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1055" name="Oval 30"/>
            <p:cNvSpPr>
              <a:spLocks noChangeArrowheads="1"/>
            </p:cNvSpPr>
            <p:nvPr/>
          </p:nvSpPr>
          <p:spPr bwMode="auto">
            <a:xfrm>
              <a:off x="5136" y="1520"/>
              <a:ext cx="80" cy="79"/>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1056" name="Oval 31"/>
            <p:cNvSpPr>
              <a:spLocks noChangeArrowheads="1"/>
            </p:cNvSpPr>
            <p:nvPr/>
          </p:nvSpPr>
          <p:spPr bwMode="auto">
            <a:xfrm>
              <a:off x="5248" y="1520"/>
              <a:ext cx="79"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1057" name="Oval 32"/>
            <p:cNvSpPr>
              <a:spLocks noChangeArrowheads="1"/>
            </p:cNvSpPr>
            <p:nvPr/>
          </p:nvSpPr>
          <p:spPr bwMode="auto">
            <a:xfrm>
              <a:off x="5360" y="1520"/>
              <a:ext cx="76"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1058" name="Oval 33"/>
            <p:cNvSpPr>
              <a:spLocks noChangeArrowheads="1"/>
            </p:cNvSpPr>
            <p:nvPr/>
          </p:nvSpPr>
          <p:spPr bwMode="auto">
            <a:xfrm>
              <a:off x="5472" y="1520"/>
              <a:ext cx="73" cy="79"/>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1059" name="Oval 34"/>
            <p:cNvSpPr>
              <a:spLocks noChangeArrowheads="1"/>
            </p:cNvSpPr>
            <p:nvPr/>
          </p:nvSpPr>
          <p:spPr bwMode="auto">
            <a:xfrm>
              <a:off x="5136" y="1632"/>
              <a:ext cx="80" cy="75"/>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1060" name="Oval 35"/>
            <p:cNvSpPr>
              <a:spLocks noChangeArrowheads="1"/>
            </p:cNvSpPr>
            <p:nvPr/>
          </p:nvSpPr>
          <p:spPr bwMode="auto">
            <a:xfrm>
              <a:off x="5248" y="1632"/>
              <a:ext cx="79" cy="75"/>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1061" name="Oval 36"/>
            <p:cNvSpPr>
              <a:spLocks noChangeArrowheads="1"/>
            </p:cNvSpPr>
            <p:nvPr/>
          </p:nvSpPr>
          <p:spPr bwMode="auto">
            <a:xfrm>
              <a:off x="5360" y="1632"/>
              <a:ext cx="76" cy="75"/>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1062" name="Oval 37"/>
            <p:cNvSpPr>
              <a:spLocks noChangeArrowheads="1"/>
            </p:cNvSpPr>
            <p:nvPr/>
          </p:nvSpPr>
          <p:spPr bwMode="auto">
            <a:xfrm>
              <a:off x="5472" y="1632"/>
              <a:ext cx="73" cy="75"/>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1063" name="Oval 38"/>
            <p:cNvSpPr>
              <a:spLocks noChangeArrowheads="1"/>
            </p:cNvSpPr>
            <p:nvPr/>
          </p:nvSpPr>
          <p:spPr bwMode="auto">
            <a:xfrm>
              <a:off x="5248" y="1744"/>
              <a:ext cx="79"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sp>
          <p:nvSpPr>
            <p:cNvPr id="1064" name="Oval 39"/>
            <p:cNvSpPr>
              <a:spLocks noChangeArrowheads="1"/>
            </p:cNvSpPr>
            <p:nvPr/>
          </p:nvSpPr>
          <p:spPr bwMode="auto">
            <a:xfrm>
              <a:off x="5472" y="1744"/>
              <a:ext cx="73"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cs typeface="Arial" charset="0"/>
              </a:endParaRPr>
            </a:p>
          </p:txBody>
        </p:sp>
      </p:grpSp>
      <p:pic>
        <p:nvPicPr>
          <p:cNvPr id="1033" name="Picture 43" descr="CWERC logo1"/>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68313" y="6092825"/>
            <a:ext cx="501015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0"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ＭＳ Ｐゴシック" charset="0"/>
          <a:cs typeface="+mj-cs"/>
        </a:defRPr>
      </a:lvl1pPr>
      <a:lvl2pPr algn="l" rtl="0" eaLnBrk="0" fontAlgn="base" hangingPunct="0">
        <a:spcBef>
          <a:spcPct val="0"/>
        </a:spcBef>
        <a:spcAft>
          <a:spcPct val="0"/>
        </a:spcAft>
        <a:defRPr sz="3900" b="1">
          <a:solidFill>
            <a:schemeClr val="tx2"/>
          </a:solidFill>
          <a:latin typeface="Arial" pitchFamily="-111" charset="0"/>
          <a:ea typeface="ＭＳ Ｐゴシック" charset="0"/>
          <a:cs typeface="Arial" pitchFamily="-111" charset="0"/>
        </a:defRPr>
      </a:lvl2pPr>
      <a:lvl3pPr algn="l" rtl="0" eaLnBrk="0" fontAlgn="base" hangingPunct="0">
        <a:spcBef>
          <a:spcPct val="0"/>
        </a:spcBef>
        <a:spcAft>
          <a:spcPct val="0"/>
        </a:spcAft>
        <a:defRPr sz="3900" b="1">
          <a:solidFill>
            <a:schemeClr val="tx2"/>
          </a:solidFill>
          <a:latin typeface="Arial" pitchFamily="-111" charset="0"/>
          <a:ea typeface="ＭＳ Ｐゴシック" charset="0"/>
          <a:cs typeface="Arial" pitchFamily="-111" charset="0"/>
        </a:defRPr>
      </a:lvl3pPr>
      <a:lvl4pPr algn="l" rtl="0" eaLnBrk="0" fontAlgn="base" hangingPunct="0">
        <a:spcBef>
          <a:spcPct val="0"/>
        </a:spcBef>
        <a:spcAft>
          <a:spcPct val="0"/>
        </a:spcAft>
        <a:defRPr sz="3900" b="1">
          <a:solidFill>
            <a:schemeClr val="tx2"/>
          </a:solidFill>
          <a:latin typeface="Arial" pitchFamily="-111" charset="0"/>
          <a:ea typeface="ＭＳ Ｐゴシック" charset="0"/>
          <a:cs typeface="Arial" pitchFamily="-111" charset="0"/>
        </a:defRPr>
      </a:lvl4pPr>
      <a:lvl5pPr algn="l" rtl="0" eaLnBrk="0" fontAlgn="base" hangingPunct="0">
        <a:spcBef>
          <a:spcPct val="0"/>
        </a:spcBef>
        <a:spcAft>
          <a:spcPct val="0"/>
        </a:spcAft>
        <a:defRPr sz="3900" b="1">
          <a:solidFill>
            <a:schemeClr val="tx2"/>
          </a:solidFill>
          <a:latin typeface="Arial" pitchFamily="-111" charset="0"/>
          <a:ea typeface="ＭＳ Ｐゴシック" charset="0"/>
          <a:cs typeface="Arial" pitchFamily="-111" charset="0"/>
        </a:defRPr>
      </a:lvl5pPr>
      <a:lvl6pPr marL="457200" algn="l" rtl="0" fontAlgn="base">
        <a:spcBef>
          <a:spcPct val="0"/>
        </a:spcBef>
        <a:spcAft>
          <a:spcPct val="0"/>
        </a:spcAft>
        <a:defRPr sz="3900" b="1">
          <a:solidFill>
            <a:schemeClr val="tx2"/>
          </a:solidFill>
          <a:latin typeface="Arial" pitchFamily="-111" charset="0"/>
          <a:ea typeface="Arial" pitchFamily="-111" charset="0"/>
          <a:cs typeface="Arial" pitchFamily="-111" charset="0"/>
        </a:defRPr>
      </a:lvl6pPr>
      <a:lvl7pPr marL="914400" algn="l" rtl="0" fontAlgn="base">
        <a:spcBef>
          <a:spcPct val="0"/>
        </a:spcBef>
        <a:spcAft>
          <a:spcPct val="0"/>
        </a:spcAft>
        <a:defRPr sz="3900" b="1">
          <a:solidFill>
            <a:schemeClr val="tx2"/>
          </a:solidFill>
          <a:latin typeface="Arial" pitchFamily="-111" charset="0"/>
          <a:ea typeface="Arial" pitchFamily="-111" charset="0"/>
          <a:cs typeface="Arial" pitchFamily="-111" charset="0"/>
        </a:defRPr>
      </a:lvl7pPr>
      <a:lvl8pPr marL="1371600" algn="l" rtl="0" fontAlgn="base">
        <a:spcBef>
          <a:spcPct val="0"/>
        </a:spcBef>
        <a:spcAft>
          <a:spcPct val="0"/>
        </a:spcAft>
        <a:defRPr sz="3900" b="1">
          <a:solidFill>
            <a:schemeClr val="tx2"/>
          </a:solidFill>
          <a:latin typeface="Arial" pitchFamily="-111" charset="0"/>
          <a:ea typeface="Arial" pitchFamily="-111" charset="0"/>
          <a:cs typeface="Arial" pitchFamily="-111" charset="0"/>
        </a:defRPr>
      </a:lvl8pPr>
      <a:lvl9pPr marL="1828800" algn="l" rtl="0" fontAlgn="base">
        <a:spcBef>
          <a:spcPct val="0"/>
        </a:spcBef>
        <a:spcAft>
          <a:spcPct val="0"/>
        </a:spcAft>
        <a:defRPr sz="3900" b="1">
          <a:solidFill>
            <a:schemeClr val="tx2"/>
          </a:solidFill>
          <a:latin typeface="Arial" pitchFamily="-111" charset="0"/>
          <a:ea typeface="Arial" pitchFamily="-111" charset="0"/>
          <a:cs typeface="Arial" pitchFamily="-111" charset="0"/>
        </a:defRPr>
      </a:lvl9pPr>
    </p:titleStyle>
    <p:bodyStyle>
      <a:lvl1pPr marL="342900" indent="-342900" algn="l" rtl="0" eaLnBrk="0" fontAlgn="base" hangingPunct="0">
        <a:spcBef>
          <a:spcPct val="20000"/>
        </a:spcBef>
        <a:spcAft>
          <a:spcPct val="0"/>
        </a:spcAft>
        <a:buClr>
          <a:schemeClr val="tx2"/>
        </a:buClr>
        <a:buSzPct val="70000"/>
        <a:buFont typeface="Wingdings" charset="0"/>
        <a:buChar char="l"/>
        <a:defRPr sz="3000">
          <a:solidFill>
            <a:schemeClr val="tx1"/>
          </a:solidFill>
          <a:latin typeface="+mn-lt"/>
          <a:ea typeface="ＭＳ Ｐゴシック" charset="0"/>
          <a:cs typeface="+mn-cs"/>
        </a:defRPr>
      </a:lvl1pPr>
      <a:lvl2pPr marL="692150" indent="-347663" algn="l" rtl="0" eaLnBrk="0" fontAlgn="base" hangingPunct="0">
        <a:spcBef>
          <a:spcPct val="20000"/>
        </a:spcBef>
        <a:spcAft>
          <a:spcPct val="0"/>
        </a:spcAft>
        <a:buClr>
          <a:schemeClr val="accent2"/>
        </a:buClr>
        <a:buSzPct val="70000"/>
        <a:buFont typeface="Wingdings" charset="0"/>
        <a:buChar char="l"/>
        <a:defRPr sz="2600">
          <a:solidFill>
            <a:schemeClr val="tx1"/>
          </a:solidFill>
          <a:latin typeface="+mn-lt"/>
          <a:ea typeface="+mn-ea"/>
          <a:cs typeface="+mn-cs"/>
        </a:defRPr>
      </a:lvl2pPr>
      <a:lvl3pPr marL="987425" indent="-293688" algn="l" rtl="0" eaLnBrk="0" fontAlgn="base" hangingPunct="0">
        <a:spcBef>
          <a:spcPct val="20000"/>
        </a:spcBef>
        <a:spcAft>
          <a:spcPct val="0"/>
        </a:spcAft>
        <a:buClr>
          <a:schemeClr val="accent1"/>
        </a:buClr>
        <a:buSzPct val="70000"/>
        <a:buFont typeface="Wingdings" charset="0"/>
        <a:buChar char="l"/>
        <a:defRPr sz="2300">
          <a:solidFill>
            <a:schemeClr val="tx1"/>
          </a:solidFill>
          <a:latin typeface="+mn-lt"/>
          <a:ea typeface="+mn-ea"/>
          <a:cs typeface="+mn-cs"/>
        </a:defRPr>
      </a:lvl3pPr>
      <a:lvl4pPr marL="1281113" indent="-292100" algn="l" rtl="0" eaLnBrk="0" fontAlgn="base" hangingPunct="0">
        <a:spcBef>
          <a:spcPct val="20000"/>
        </a:spcBef>
        <a:spcAft>
          <a:spcPct val="0"/>
        </a:spcAft>
        <a:buClr>
          <a:schemeClr val="tx2"/>
        </a:buClr>
        <a:buSzPct val="75000"/>
        <a:buFont typeface="Wingdings" charset="0"/>
        <a:buChar char="§"/>
        <a:defRPr sz="2000">
          <a:solidFill>
            <a:schemeClr val="tx1"/>
          </a:solidFill>
          <a:latin typeface="+mn-lt"/>
          <a:ea typeface="+mn-ea"/>
          <a:cs typeface="+mn-cs"/>
        </a:defRPr>
      </a:lvl4pPr>
      <a:lvl5pPr marL="1598613" indent="-315913" algn="l" rtl="0" eaLnBrk="0" fontAlgn="base" hangingPunct="0">
        <a:spcBef>
          <a:spcPct val="20000"/>
        </a:spcBef>
        <a:spcAft>
          <a:spcPct val="0"/>
        </a:spcAft>
        <a:buClr>
          <a:schemeClr val="folHlink"/>
        </a:buClr>
        <a:buSzPct val="80000"/>
        <a:buFont typeface="Wingdings" charset="0"/>
        <a:buChar char="§"/>
        <a:defRPr sz="2000">
          <a:solidFill>
            <a:schemeClr val="tx1"/>
          </a:solidFill>
          <a:latin typeface="+mn-lt"/>
          <a:ea typeface="+mn-ea"/>
          <a:cs typeface="+mn-cs"/>
        </a:defRPr>
      </a:lvl5pPr>
      <a:lvl6pPr marL="2055813" indent="-315913" algn="l" rtl="0" fontAlgn="base">
        <a:spcBef>
          <a:spcPct val="20000"/>
        </a:spcBef>
        <a:spcAft>
          <a:spcPct val="0"/>
        </a:spcAft>
        <a:buClr>
          <a:schemeClr val="folHlink"/>
        </a:buClr>
        <a:buSzPct val="80000"/>
        <a:buFont typeface="Wingdings" pitchFamily="-111" charset="2"/>
        <a:buChar char="§"/>
        <a:defRPr sz="2000">
          <a:solidFill>
            <a:schemeClr val="tx1"/>
          </a:solidFill>
          <a:latin typeface="+mn-lt"/>
          <a:ea typeface="+mn-ea"/>
          <a:cs typeface="+mn-cs"/>
        </a:defRPr>
      </a:lvl6pPr>
      <a:lvl7pPr marL="2513013" indent="-315913" algn="l" rtl="0" fontAlgn="base">
        <a:spcBef>
          <a:spcPct val="20000"/>
        </a:spcBef>
        <a:spcAft>
          <a:spcPct val="0"/>
        </a:spcAft>
        <a:buClr>
          <a:schemeClr val="folHlink"/>
        </a:buClr>
        <a:buSzPct val="80000"/>
        <a:buFont typeface="Wingdings" pitchFamily="-111" charset="2"/>
        <a:buChar char="§"/>
        <a:defRPr sz="2000">
          <a:solidFill>
            <a:schemeClr val="tx1"/>
          </a:solidFill>
          <a:latin typeface="+mn-lt"/>
          <a:ea typeface="+mn-ea"/>
          <a:cs typeface="+mn-cs"/>
        </a:defRPr>
      </a:lvl7pPr>
      <a:lvl8pPr marL="2970213" indent="-315913" algn="l" rtl="0" fontAlgn="base">
        <a:spcBef>
          <a:spcPct val="20000"/>
        </a:spcBef>
        <a:spcAft>
          <a:spcPct val="0"/>
        </a:spcAft>
        <a:buClr>
          <a:schemeClr val="folHlink"/>
        </a:buClr>
        <a:buSzPct val="80000"/>
        <a:buFont typeface="Wingdings" pitchFamily="-111" charset="2"/>
        <a:buChar char="§"/>
        <a:defRPr sz="2000">
          <a:solidFill>
            <a:schemeClr val="tx1"/>
          </a:solidFill>
          <a:latin typeface="+mn-lt"/>
          <a:ea typeface="+mn-ea"/>
          <a:cs typeface="+mn-cs"/>
        </a:defRPr>
      </a:lvl8pPr>
      <a:lvl9pPr marL="3427413" indent="-315913" algn="l" rtl="0" fontAlgn="base">
        <a:spcBef>
          <a:spcPct val="20000"/>
        </a:spcBef>
        <a:spcAft>
          <a:spcPct val="0"/>
        </a:spcAft>
        <a:buClr>
          <a:schemeClr val="folHlink"/>
        </a:buClr>
        <a:buSzPct val="80000"/>
        <a:buFont typeface="Wingdings" pitchFamily="-111" charset="2"/>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4"/>
          <p:cNvSpPr>
            <a:spLocks noGrp="1" noChangeArrowheads="1"/>
          </p:cNvSpPr>
          <p:nvPr>
            <p:ph type="ctrTitle"/>
          </p:nvPr>
        </p:nvSpPr>
        <p:spPr/>
        <p:txBody>
          <a:bodyPr/>
          <a:lstStyle/>
          <a:p>
            <a:pPr eaLnBrk="1" hangingPunct="1"/>
            <a:r>
              <a:rPr lang="en-US" sz="2200" dirty="0">
                <a:latin typeface="Arial" charset="0"/>
              </a:rPr>
              <a:t>An Inspector Calls....no more? </a:t>
            </a:r>
            <a:br>
              <a:rPr lang="en-US" sz="2200" dirty="0">
                <a:latin typeface="Arial" charset="0"/>
              </a:rPr>
            </a:br>
            <a:r>
              <a:rPr lang="en-US" sz="2200" dirty="0" err="1">
                <a:latin typeface="Arial" charset="0"/>
              </a:rPr>
              <a:t>Labour</a:t>
            </a:r>
            <a:r>
              <a:rPr lang="en-US" sz="2200" dirty="0">
                <a:latin typeface="Arial" charset="0"/>
              </a:rPr>
              <a:t> inspection </a:t>
            </a:r>
            <a:r>
              <a:rPr lang="en-US" sz="2200" dirty="0" smtClean="0">
                <a:latin typeface="Arial" charset="0"/>
              </a:rPr>
              <a:t>and </a:t>
            </a:r>
            <a:r>
              <a:rPr lang="en-US" sz="2200" dirty="0">
                <a:latin typeface="Arial" charset="0"/>
              </a:rPr>
              <a:t>the changing world of work in the European Union</a:t>
            </a:r>
            <a:endParaRPr lang="en-GB" sz="2200" dirty="0">
              <a:latin typeface="Arial" charset="0"/>
            </a:endParaRPr>
          </a:p>
        </p:txBody>
      </p:sp>
      <p:sp>
        <p:nvSpPr>
          <p:cNvPr id="14338" name="Rectangle 5"/>
          <p:cNvSpPr>
            <a:spLocks noGrp="1" noChangeArrowheads="1"/>
          </p:cNvSpPr>
          <p:nvPr>
            <p:ph type="subTitle" idx="1"/>
          </p:nvPr>
        </p:nvSpPr>
        <p:spPr/>
        <p:txBody>
          <a:bodyPr/>
          <a:lstStyle/>
          <a:p>
            <a:pPr eaLnBrk="1" hangingPunct="1">
              <a:buFont typeface="Wingdings" charset="0"/>
              <a:buNone/>
            </a:pPr>
            <a:r>
              <a:rPr lang="en-US" sz="2400" dirty="0">
                <a:latin typeface="Arial" charset="0"/>
              </a:rPr>
              <a:t>David Walters</a:t>
            </a:r>
          </a:p>
          <a:p>
            <a:pPr eaLnBrk="1" hangingPunct="1">
              <a:buFont typeface="Wingdings" charset="0"/>
              <a:buNone/>
            </a:pPr>
            <a:endParaRPr lang="en-US" sz="1800" dirty="0">
              <a:latin typeface="Arial" charset="0"/>
            </a:endParaRPr>
          </a:p>
          <a:p>
            <a:pPr eaLnBrk="1" hangingPunct="1">
              <a:buFont typeface="Wingdings" charset="0"/>
              <a:buNone/>
            </a:pPr>
            <a:r>
              <a:rPr lang="en-US" sz="2400" dirty="0">
                <a:solidFill>
                  <a:schemeClr val="tx2"/>
                </a:solidFill>
                <a:latin typeface="Arial" charset="0"/>
              </a:rPr>
              <a:t>Cardiff Work Environment Research Centre</a:t>
            </a:r>
          </a:p>
          <a:p>
            <a:pPr eaLnBrk="1" hangingPunct="1">
              <a:buFont typeface="Wingdings" charset="0"/>
              <a:buNone/>
            </a:pPr>
            <a:endParaRPr lang="en-GB" sz="2400" dirty="0">
              <a:solidFill>
                <a:schemeClr val="tx2"/>
              </a:solidFill>
              <a:latin typeface="Arial" charset="0"/>
            </a:endParaRPr>
          </a:p>
        </p:txBody>
      </p:sp>
      <p:pic>
        <p:nvPicPr>
          <p:cNvPr id="14339" name="Picture 6" descr="university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7763" y="4581525"/>
            <a:ext cx="898525"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0" name="Picture 4" descr="CWERC logo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5375" y="4508500"/>
            <a:ext cx="2160588" cy="1065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950498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idx="4294967295"/>
          </p:nvPr>
        </p:nvSpPr>
        <p:spPr/>
        <p:txBody>
          <a:bodyPr anchor="ctr"/>
          <a:lstStyle/>
          <a:p>
            <a:pPr eaLnBrk="1" hangingPunct="1"/>
            <a:endParaRPr lang="en-US" sz="3600" dirty="0">
              <a:latin typeface="Arial" charset="0"/>
            </a:endParaRPr>
          </a:p>
        </p:txBody>
      </p:sp>
      <p:sp>
        <p:nvSpPr>
          <p:cNvPr id="27650" name="Content Placeholder 2"/>
          <p:cNvSpPr>
            <a:spLocks noGrp="1"/>
          </p:cNvSpPr>
          <p:nvPr>
            <p:ph idx="4294967295"/>
          </p:nvPr>
        </p:nvSpPr>
        <p:spPr>
          <a:xfrm>
            <a:off x="468313" y="1773238"/>
            <a:ext cx="8229600" cy="4960937"/>
          </a:xfrm>
        </p:spPr>
        <p:txBody>
          <a:bodyPr/>
          <a:lstStyle/>
          <a:p>
            <a:pPr eaLnBrk="1" hangingPunct="1"/>
            <a:r>
              <a:rPr lang="en-GB" sz="2100" b="1" i="1" dirty="0" smtClean="0">
                <a:latin typeface="Arial" charset="0"/>
              </a:rPr>
              <a:t>Extending reach: </a:t>
            </a:r>
            <a:endParaRPr lang="en-GB" sz="2100" b="1" i="1" dirty="0">
              <a:latin typeface="Arial" charset="0"/>
            </a:endParaRPr>
          </a:p>
          <a:p>
            <a:pPr marL="742950" lvl="1" indent="-285750" eaLnBrk="1" hangingPunct="1"/>
            <a:r>
              <a:rPr lang="en-GB" sz="2000" dirty="0">
                <a:latin typeface="Arial" charset="0"/>
                <a:ea typeface="Arial" charset="0"/>
                <a:cs typeface="Arial" charset="0"/>
              </a:rPr>
              <a:t>Greater focus on advice and guidance, cascading messages to </a:t>
            </a:r>
            <a:r>
              <a:rPr lang="ja-JP" altLang="en-GB" sz="2000" dirty="0">
                <a:latin typeface="Arial" charset="0"/>
                <a:ea typeface="Arial" charset="0"/>
                <a:cs typeface="Arial" charset="0"/>
              </a:rPr>
              <a:t>‘</a:t>
            </a:r>
            <a:r>
              <a:rPr lang="en-GB" altLang="ja-JP" sz="2000" dirty="0">
                <a:latin typeface="Arial" charset="0"/>
                <a:ea typeface="Arial" charset="0"/>
                <a:cs typeface="Arial" charset="0"/>
              </a:rPr>
              <a:t>hard to reach</a:t>
            </a:r>
            <a:r>
              <a:rPr lang="ja-JP" altLang="en-GB" sz="2000" dirty="0">
                <a:latin typeface="Arial" charset="0"/>
                <a:ea typeface="Arial" charset="0"/>
                <a:cs typeface="Arial" charset="0"/>
              </a:rPr>
              <a:t>’</a:t>
            </a:r>
            <a:r>
              <a:rPr lang="en-GB" altLang="ja-JP" sz="2000" dirty="0">
                <a:latin typeface="Arial" charset="0"/>
                <a:ea typeface="Arial" charset="0"/>
                <a:cs typeface="Arial" charset="0"/>
              </a:rPr>
              <a:t> duty-holders such as small and micro firms, foreign firms and workers, sub-contractors, migrant workers </a:t>
            </a:r>
            <a:r>
              <a:rPr lang="en-GB" altLang="ja-JP" sz="2000" dirty="0" err="1">
                <a:latin typeface="Arial" charset="0"/>
                <a:ea typeface="Arial" charset="0"/>
                <a:cs typeface="Arial" charset="0"/>
              </a:rPr>
              <a:t>etc</a:t>
            </a:r>
            <a:endParaRPr lang="en-GB" altLang="ja-JP" dirty="0">
              <a:latin typeface="Arial" charset="0"/>
              <a:ea typeface="Arial" charset="0"/>
              <a:cs typeface="Arial" charset="0"/>
            </a:endParaRPr>
          </a:p>
          <a:p>
            <a:pPr eaLnBrk="1" hangingPunct="1"/>
            <a:r>
              <a:rPr lang="en-GB" sz="2100" b="1" i="1" dirty="0">
                <a:latin typeface="Arial" charset="0"/>
              </a:rPr>
              <a:t>Emergent risks</a:t>
            </a:r>
          </a:p>
          <a:p>
            <a:pPr marL="742950" lvl="1" indent="-285750" eaLnBrk="1" hangingPunct="1"/>
            <a:r>
              <a:rPr lang="en-GB" sz="2000" dirty="0">
                <a:latin typeface="Arial" charset="0"/>
                <a:ea typeface="Arial" charset="0"/>
                <a:cs typeface="Arial" charset="0"/>
              </a:rPr>
              <a:t>Inspection strategies for risk management in relation to emergent trends such as psychosocial risks and MSDs</a:t>
            </a:r>
          </a:p>
          <a:p>
            <a:pPr marL="742950" lvl="1" indent="-285750" eaLnBrk="1" hangingPunct="1"/>
            <a:r>
              <a:rPr lang="en-GB" sz="2000" dirty="0">
                <a:latin typeface="Arial" charset="0"/>
                <a:ea typeface="Arial" charset="0"/>
                <a:cs typeface="Arial" charset="0"/>
              </a:rPr>
              <a:t>Increased concerns with undeclared/undocumented work</a:t>
            </a:r>
            <a:r>
              <a:rPr lang="en-GB" sz="2000" b="1" i="1" dirty="0">
                <a:latin typeface="Arial" charset="0"/>
                <a:ea typeface="Arial" charset="0"/>
                <a:cs typeface="Arial" charset="0"/>
              </a:rPr>
              <a:t> and </a:t>
            </a:r>
            <a:r>
              <a:rPr lang="en-GB" sz="2000" dirty="0">
                <a:latin typeface="Arial" charset="0"/>
                <a:ea typeface="Arial" charset="0"/>
                <a:cs typeface="Arial" charset="0"/>
              </a:rPr>
              <a:t>greater resourcing for some inspectorates to address this issue*</a:t>
            </a:r>
          </a:p>
          <a:p>
            <a:pPr marL="742950" lvl="1" indent="-285750" eaLnBrk="1" hangingPunct="1">
              <a:buFont typeface="Wingdings" charset="0"/>
              <a:buNone/>
            </a:pPr>
            <a:endParaRPr lang="en-US" dirty="0">
              <a:latin typeface="Arial" charset="0"/>
              <a:ea typeface="Arial" charset="0"/>
              <a:cs typeface="Arial" charset="0"/>
            </a:endParaRPr>
          </a:p>
          <a:p>
            <a:pPr eaLnBrk="1" hangingPunct="1"/>
            <a:endParaRPr lang="en-US" dirty="0">
              <a:latin typeface="Arial"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endParaRPr lang="en-US" dirty="0">
              <a:latin typeface="Arial" charset="0"/>
            </a:endParaRPr>
          </a:p>
        </p:txBody>
      </p:sp>
      <p:sp>
        <p:nvSpPr>
          <p:cNvPr id="28674" name="Content Placeholder 2"/>
          <p:cNvSpPr>
            <a:spLocks noGrp="1"/>
          </p:cNvSpPr>
          <p:nvPr>
            <p:ph idx="1"/>
          </p:nvPr>
        </p:nvSpPr>
        <p:spPr/>
        <p:txBody>
          <a:bodyPr/>
          <a:lstStyle/>
          <a:p>
            <a:pPr>
              <a:buFont typeface="Wingdings" charset="0"/>
              <a:buNone/>
            </a:pPr>
            <a:r>
              <a:rPr lang="en-US" sz="2400" dirty="0">
                <a:latin typeface="Arial" charset="0"/>
              </a:rPr>
              <a:t>On inspection and undocumented work:</a:t>
            </a:r>
          </a:p>
          <a:p>
            <a:pPr>
              <a:buFont typeface="Wingdings" charset="0"/>
              <a:buNone/>
            </a:pPr>
            <a:r>
              <a:rPr lang="en-US" sz="2400" dirty="0">
                <a:latin typeface="Arial" charset="0"/>
              </a:rPr>
              <a:t>“</a:t>
            </a:r>
            <a:r>
              <a:rPr lang="en-US" altLang="ja-JP" sz="2000" i="1" dirty="0">
                <a:latin typeface="Arial" charset="0"/>
              </a:rPr>
              <a:t>This is the problem of undeclared work….you cannot enforce anything if the company is not registered and is not declared. This is the problem. You cannot impose fines to these kinds of companies. You cannot check, you have no powers, no real powers to enforce the law in these kinds of companies, the first assumption is that the company should be declared, should be registered in social security, inland revenue… all this sort of thing.</a:t>
            </a:r>
            <a:r>
              <a:rPr lang="en-US" sz="2000" i="1" dirty="0" smtClean="0">
                <a:latin typeface="Arial" charset="0"/>
              </a:rPr>
              <a:t>”</a:t>
            </a:r>
            <a:endParaRPr lang="en-US" sz="2000" dirty="0">
              <a:latin typeface="Arial" charset="0"/>
            </a:endParaRPr>
          </a:p>
          <a:p>
            <a:pPr>
              <a:buFont typeface="Wingdings" charset="0"/>
              <a:buNone/>
            </a:pPr>
            <a:r>
              <a:rPr lang="en-US" sz="2000" dirty="0" smtClean="0">
                <a:latin typeface="Arial" charset="0"/>
              </a:rPr>
              <a:t>(</a:t>
            </a:r>
            <a:r>
              <a:rPr lang="en-US" sz="1600" dirty="0" smtClean="0">
                <a:latin typeface="Arial" charset="0"/>
              </a:rPr>
              <a:t>Director </a:t>
            </a:r>
            <a:r>
              <a:rPr lang="en-US" sz="1600" dirty="0">
                <a:latin typeface="Arial" charset="0"/>
              </a:rPr>
              <a:t>of the </a:t>
            </a:r>
            <a:r>
              <a:rPr lang="en-US" sz="1600" dirty="0" err="1">
                <a:latin typeface="Arial" charset="0"/>
              </a:rPr>
              <a:t>Labour</a:t>
            </a:r>
            <a:r>
              <a:rPr lang="en-US" sz="1600" dirty="0">
                <a:latin typeface="Arial" charset="0"/>
              </a:rPr>
              <a:t> Inspectorate in one Spanish Autonomous </a:t>
            </a:r>
            <a:r>
              <a:rPr lang="en-US" sz="1600" dirty="0" smtClean="0">
                <a:latin typeface="Arial" charset="0"/>
              </a:rPr>
              <a:t>Region)</a:t>
            </a:r>
          </a:p>
          <a:p>
            <a:pPr>
              <a:buFont typeface="Wingdings" charset="0"/>
              <a:buNone/>
            </a:pPr>
            <a:r>
              <a:rPr lang="en-US" sz="2400" dirty="0" smtClean="0">
                <a:latin typeface="Arial" charset="0"/>
              </a:rPr>
              <a:t>But for most inspectorates </a:t>
            </a:r>
            <a:r>
              <a:rPr lang="en-US" sz="2400" smtClean="0">
                <a:latin typeface="Arial" charset="0"/>
              </a:rPr>
              <a:t>and governments </a:t>
            </a:r>
            <a:r>
              <a:rPr lang="en-US" sz="2400" dirty="0" smtClean="0">
                <a:latin typeface="Arial" charset="0"/>
              </a:rPr>
              <a:t>– this is about increasing state revenues</a:t>
            </a:r>
            <a:endParaRPr lang="en-US" sz="2400" dirty="0">
              <a:latin typeface="Arial"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457200" y="304800"/>
            <a:ext cx="7543800" cy="685800"/>
          </a:xfrm>
        </p:spPr>
        <p:txBody>
          <a:bodyPr/>
          <a:lstStyle/>
          <a:p>
            <a:r>
              <a:rPr lang="en-US" sz="3200">
                <a:latin typeface="Arial" charset="0"/>
              </a:rPr>
              <a:t>General conclusions: </a:t>
            </a:r>
            <a:br>
              <a:rPr lang="en-US" sz="3200">
                <a:latin typeface="Arial" charset="0"/>
              </a:rPr>
            </a:br>
            <a:endParaRPr lang="en-US" sz="3200">
              <a:latin typeface="Arial" charset="0"/>
            </a:endParaRPr>
          </a:p>
        </p:txBody>
      </p:sp>
      <p:sp>
        <p:nvSpPr>
          <p:cNvPr id="30722" name="Content Placeholder 2"/>
          <p:cNvSpPr>
            <a:spLocks noGrp="1"/>
          </p:cNvSpPr>
          <p:nvPr>
            <p:ph idx="1"/>
          </p:nvPr>
        </p:nvSpPr>
        <p:spPr>
          <a:xfrm>
            <a:off x="457200" y="685800"/>
            <a:ext cx="8229600" cy="5264150"/>
          </a:xfrm>
        </p:spPr>
        <p:txBody>
          <a:bodyPr/>
          <a:lstStyle/>
          <a:p>
            <a:pPr lvl="1" eaLnBrk="1" hangingPunct="1"/>
            <a:r>
              <a:rPr lang="en-US" sz="2400" dirty="0" smtClean="0">
                <a:latin typeface="Arial" charset="0"/>
                <a:ea typeface="Arial" charset="0"/>
                <a:cs typeface="Arial" charset="0"/>
              </a:rPr>
              <a:t>It is possible that the generalist </a:t>
            </a:r>
            <a:r>
              <a:rPr lang="en-US" sz="2400" dirty="0" err="1" smtClean="0">
                <a:latin typeface="Arial" charset="0"/>
                <a:ea typeface="Arial" charset="0"/>
                <a:cs typeface="Arial" charset="0"/>
              </a:rPr>
              <a:t>labour</a:t>
            </a:r>
            <a:r>
              <a:rPr lang="en-US" sz="2400" dirty="0" smtClean="0">
                <a:latin typeface="Arial" charset="0"/>
                <a:ea typeface="Arial" charset="0"/>
                <a:cs typeface="Arial" charset="0"/>
              </a:rPr>
              <a:t> inspection model is more appropriate for regulatory to addressing the consequences of the current structure and </a:t>
            </a:r>
            <a:r>
              <a:rPr lang="en-US" sz="2400" dirty="0" err="1" smtClean="0">
                <a:latin typeface="Arial" charset="0"/>
                <a:ea typeface="Arial" charset="0"/>
                <a:cs typeface="Arial" charset="0"/>
              </a:rPr>
              <a:t>organisation</a:t>
            </a:r>
            <a:r>
              <a:rPr lang="en-US" sz="2400" dirty="0" smtClean="0">
                <a:latin typeface="Arial" charset="0"/>
                <a:ea typeface="Arial" charset="0"/>
                <a:cs typeface="Arial" charset="0"/>
              </a:rPr>
              <a:t> of work. But empirical evidence is limited. </a:t>
            </a:r>
          </a:p>
          <a:p>
            <a:pPr lvl="1" eaLnBrk="1" hangingPunct="1"/>
            <a:r>
              <a:rPr lang="en-US" sz="2400" dirty="0" smtClean="0">
                <a:latin typeface="Arial" charset="0"/>
                <a:ea typeface="Arial" charset="0"/>
                <a:cs typeface="Arial" charset="0"/>
              </a:rPr>
              <a:t>Innovative </a:t>
            </a:r>
            <a:r>
              <a:rPr lang="en-US" sz="2400" dirty="0">
                <a:latin typeface="Arial" charset="0"/>
                <a:ea typeface="Arial" charset="0"/>
                <a:cs typeface="Arial" charset="0"/>
              </a:rPr>
              <a:t>approaches identified but practiced in relatively few countries.</a:t>
            </a:r>
          </a:p>
          <a:p>
            <a:pPr lvl="1"/>
            <a:r>
              <a:rPr lang="en-AU" sz="2400" dirty="0">
                <a:latin typeface="Arial" charset="0"/>
                <a:ea typeface="Arial" charset="0"/>
                <a:cs typeface="Arial" charset="0"/>
              </a:rPr>
              <a:t>Piecemeal, many gaps &amp; little coordinated strategy</a:t>
            </a:r>
          </a:p>
          <a:p>
            <a:pPr lvl="1"/>
            <a:r>
              <a:rPr lang="en-AU" sz="2400" dirty="0">
                <a:latin typeface="Arial" charset="0"/>
                <a:ea typeface="Arial" charset="0"/>
                <a:cs typeface="Arial" charset="0"/>
              </a:rPr>
              <a:t>Limited resourcing/political support for broader or  more stringent regulation or regulatory enforcement</a:t>
            </a:r>
          </a:p>
          <a:p>
            <a:pPr lvl="1"/>
            <a:r>
              <a:rPr lang="en-AU" sz="2400" dirty="0">
                <a:latin typeface="Arial" charset="0"/>
                <a:ea typeface="Arial" charset="0"/>
                <a:cs typeface="Arial" charset="0"/>
              </a:rPr>
              <a:t>Mostly nation-based interventions but problems increasingly transnational</a:t>
            </a:r>
          </a:p>
          <a:p>
            <a:pPr lvl="1"/>
            <a:r>
              <a:rPr lang="en-GB" sz="2400" dirty="0">
                <a:latin typeface="Arial" charset="0"/>
                <a:ea typeface="Arial" charset="0"/>
                <a:cs typeface="Arial" charset="0"/>
              </a:rPr>
              <a:t>Significant reduction in </a:t>
            </a:r>
            <a:r>
              <a:rPr lang="en-GB" sz="2400" b="1" dirty="0">
                <a:latin typeface="Arial" charset="0"/>
                <a:ea typeface="Arial" charset="0"/>
                <a:cs typeface="Arial" charset="0"/>
              </a:rPr>
              <a:t>resourcing of labour inspection for OHS regulation </a:t>
            </a:r>
            <a:r>
              <a:rPr lang="en-GB" sz="2400" dirty="0">
                <a:latin typeface="Arial" charset="0"/>
                <a:ea typeface="Arial" charset="0"/>
                <a:cs typeface="Arial" charset="0"/>
              </a:rPr>
              <a:t>in </a:t>
            </a:r>
            <a:r>
              <a:rPr lang="en-GB" sz="2400" dirty="0" smtClean="0">
                <a:latin typeface="Arial" charset="0"/>
                <a:ea typeface="Arial" charset="0"/>
                <a:cs typeface="Arial" charset="0"/>
              </a:rPr>
              <a:t>majority of </a:t>
            </a:r>
            <a:r>
              <a:rPr lang="en-GB" sz="2400" dirty="0">
                <a:latin typeface="Arial" charset="0"/>
                <a:ea typeface="Arial" charset="0"/>
                <a:cs typeface="Arial" charset="0"/>
              </a:rPr>
              <a:t>countries</a:t>
            </a:r>
            <a:endParaRPr lang="en-AU" sz="2400" dirty="0">
              <a:latin typeface="Arial" charset="0"/>
              <a:ea typeface="Arial" charset="0"/>
              <a:cs typeface="Arial" charset="0"/>
            </a:endParaRPr>
          </a:p>
          <a:p>
            <a:endParaRPr lang="en-US" dirty="0">
              <a:latin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idx="4294967295"/>
          </p:nvPr>
        </p:nvSpPr>
        <p:spPr/>
        <p:txBody>
          <a:bodyPr anchor="ctr"/>
          <a:lstStyle/>
          <a:p>
            <a:pPr eaLnBrk="1" hangingPunct="1"/>
            <a:r>
              <a:rPr lang="en-US" sz="3600">
                <a:latin typeface="Arial" charset="0"/>
              </a:rPr>
              <a:t>Some reflections</a:t>
            </a:r>
          </a:p>
        </p:txBody>
      </p:sp>
      <p:sp>
        <p:nvSpPr>
          <p:cNvPr id="33794" name="Content Placeholder 2"/>
          <p:cNvSpPr>
            <a:spLocks noGrp="1"/>
          </p:cNvSpPr>
          <p:nvPr>
            <p:ph idx="4294967295"/>
          </p:nvPr>
        </p:nvSpPr>
        <p:spPr>
          <a:xfrm>
            <a:off x="457200" y="1412777"/>
            <a:ext cx="8229600" cy="5140424"/>
          </a:xfrm>
        </p:spPr>
        <p:txBody>
          <a:bodyPr/>
          <a:lstStyle/>
          <a:p>
            <a:pPr eaLnBrk="1" hangingPunct="1"/>
            <a:r>
              <a:rPr lang="en-GB" sz="2100" b="1" dirty="0">
                <a:latin typeface="Arial" charset="0"/>
              </a:rPr>
              <a:t>Generally poor or non-existent evaluation </a:t>
            </a:r>
            <a:r>
              <a:rPr lang="en-GB" sz="2100" dirty="0">
                <a:latin typeface="Arial" charset="0"/>
              </a:rPr>
              <a:t>at both national and  EU levels in relation to actions on emergent trends and risks</a:t>
            </a:r>
          </a:p>
          <a:p>
            <a:pPr eaLnBrk="1" hangingPunct="1"/>
            <a:r>
              <a:rPr lang="en-GB" sz="2100" b="1" dirty="0">
                <a:latin typeface="Arial" charset="0"/>
              </a:rPr>
              <a:t>There is a tension </a:t>
            </a:r>
            <a:r>
              <a:rPr lang="en-GB" sz="2100" dirty="0">
                <a:latin typeface="Arial" charset="0"/>
              </a:rPr>
              <a:t>in the overlap between the need for innovation in the face of emergent trends and risks ……and the adoption of practices to offset the effects of reduced resourcing and the political demand for reduced regulatory inspection</a:t>
            </a:r>
          </a:p>
          <a:p>
            <a:pPr eaLnBrk="1" hangingPunct="1"/>
            <a:r>
              <a:rPr lang="en-US" sz="2100" b="1" dirty="0">
                <a:latin typeface="Arial" charset="0"/>
              </a:rPr>
              <a:t>Political drivers </a:t>
            </a:r>
            <a:r>
              <a:rPr lang="en-US" sz="2100" dirty="0">
                <a:latin typeface="Arial" charset="0"/>
              </a:rPr>
              <a:t>of change are not those aimed at improving the reach or effectiveness of </a:t>
            </a:r>
            <a:r>
              <a:rPr lang="en-US" sz="2100" dirty="0" err="1">
                <a:latin typeface="Arial" charset="0"/>
              </a:rPr>
              <a:t>labour</a:t>
            </a:r>
            <a:r>
              <a:rPr lang="en-US" sz="2100" dirty="0">
                <a:latin typeface="Arial" charset="0"/>
              </a:rPr>
              <a:t> inspection but rather, those of facilitating greater freedoms for capital — ‘from social Europe to better regulation’</a:t>
            </a:r>
          </a:p>
          <a:p>
            <a:pPr eaLnBrk="1" hangingPunct="1"/>
            <a:r>
              <a:rPr lang="en-US" sz="2100" b="1" dirty="0" smtClean="0">
                <a:latin typeface="Arial" charset="0"/>
              </a:rPr>
              <a:t>Patterns are similar everywhere </a:t>
            </a:r>
            <a:r>
              <a:rPr lang="en-US" sz="2100" dirty="0" smtClean="0">
                <a:latin typeface="Arial" charset="0"/>
              </a:rPr>
              <a:t>– but more extreme in the UK </a:t>
            </a:r>
            <a:endParaRPr lang="en-US" sz="2100" dirty="0">
              <a:latin typeface="Arial" charset="0"/>
            </a:endParaRPr>
          </a:p>
          <a:p>
            <a:pPr eaLnBrk="1" hangingPunct="1">
              <a:buFont typeface="Wingdings" charset="0"/>
              <a:buNone/>
            </a:pPr>
            <a:endParaRPr lang="en-GB" sz="2100" dirty="0">
              <a:latin typeface="Arial" charset="0"/>
            </a:endParaRPr>
          </a:p>
          <a:p>
            <a:pPr eaLnBrk="1" hangingPunct="1">
              <a:buFont typeface="Wingdings" charset="0"/>
              <a:buNone/>
            </a:pPr>
            <a:endParaRPr lang="en-GB" sz="2100" dirty="0">
              <a:latin typeface="Arial" charset="0"/>
            </a:endParaRPr>
          </a:p>
          <a:p>
            <a:pPr marL="742950" lvl="1" indent="-285750" eaLnBrk="1" hangingPunct="1"/>
            <a:endParaRPr lang="en-US" dirty="0">
              <a:latin typeface="Arial" charset="0"/>
              <a:ea typeface="Arial" charset="0"/>
              <a:cs typeface="Arial"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Coming soon …..</a:t>
            </a:r>
            <a:endParaRPr lang="en-US" sz="2800" dirty="0"/>
          </a:p>
        </p:txBody>
      </p:sp>
      <p:sp>
        <p:nvSpPr>
          <p:cNvPr id="3" name="Content Placeholder 2"/>
          <p:cNvSpPr>
            <a:spLocks noGrp="1"/>
          </p:cNvSpPr>
          <p:nvPr>
            <p:ph idx="1"/>
          </p:nvPr>
        </p:nvSpPr>
        <p:spPr/>
        <p:txBody>
          <a:bodyPr/>
          <a:lstStyle/>
          <a:p>
            <a:r>
              <a:rPr lang="en-US" sz="2800" dirty="0" smtClean="0"/>
              <a:t>The next issue of the ETUI’s periodical </a:t>
            </a:r>
            <a:r>
              <a:rPr lang="en-US" sz="2800" dirty="0"/>
              <a:t>on health and safety at </a:t>
            </a:r>
            <a:r>
              <a:rPr lang="en-US" sz="2800" dirty="0" smtClean="0"/>
              <a:t>work,— HESA  Magazine — is a special issue on </a:t>
            </a:r>
            <a:r>
              <a:rPr lang="en-US" sz="2800" dirty="0" err="1" smtClean="0"/>
              <a:t>Labour</a:t>
            </a:r>
            <a:r>
              <a:rPr lang="en-US" sz="2800" dirty="0" smtClean="0"/>
              <a:t> Inspection in the European Union – out next month! </a:t>
            </a:r>
          </a:p>
          <a:p>
            <a:endParaRPr lang="en-US" sz="2800" dirty="0"/>
          </a:p>
          <a:p>
            <a:r>
              <a:rPr lang="en-US" sz="2800" dirty="0" smtClean="0"/>
              <a:t>Available from </a:t>
            </a:r>
            <a:r>
              <a:rPr lang="en-US" sz="2800" dirty="0"/>
              <a:t>ETUI, </a:t>
            </a:r>
            <a:r>
              <a:rPr lang="en-US" sz="2800" dirty="0" err="1" smtClean="0"/>
              <a:t>Bd</a:t>
            </a:r>
            <a:r>
              <a:rPr lang="en-US" sz="2800" dirty="0" smtClean="0"/>
              <a:t> </a:t>
            </a:r>
            <a:r>
              <a:rPr lang="en-US" sz="2800" dirty="0"/>
              <a:t>du </a:t>
            </a:r>
            <a:r>
              <a:rPr lang="en-US" sz="2800" dirty="0" err="1"/>
              <a:t>Roi</a:t>
            </a:r>
            <a:r>
              <a:rPr lang="en-US" sz="2800" dirty="0"/>
              <a:t> Albert II, 5 / 1210 Brussels / Belgium</a:t>
            </a:r>
          </a:p>
        </p:txBody>
      </p:sp>
    </p:spTree>
    <p:extLst>
      <p:ext uri="{BB962C8B-B14F-4D97-AF65-F5344CB8AC3E}">
        <p14:creationId xmlns:p14="http://schemas.microsoft.com/office/powerpoint/2010/main" val="6548091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idx="4294967295"/>
          </p:nvPr>
        </p:nvSpPr>
        <p:spPr/>
        <p:txBody>
          <a:bodyPr anchor="ctr"/>
          <a:lstStyle/>
          <a:p>
            <a:pPr eaLnBrk="1" hangingPunct="1"/>
            <a:r>
              <a:rPr lang="en-US" sz="2400" dirty="0">
                <a:latin typeface="Arial" charset="0"/>
              </a:rPr>
              <a:t>What this presentation is about</a:t>
            </a:r>
          </a:p>
        </p:txBody>
      </p:sp>
      <p:sp>
        <p:nvSpPr>
          <p:cNvPr id="15362" name="Content Placeholder 2"/>
          <p:cNvSpPr>
            <a:spLocks noGrp="1"/>
          </p:cNvSpPr>
          <p:nvPr>
            <p:ph idx="4294967295"/>
          </p:nvPr>
        </p:nvSpPr>
        <p:spPr>
          <a:xfrm>
            <a:off x="457200" y="1844824"/>
            <a:ext cx="8229600" cy="4708376"/>
          </a:xfrm>
        </p:spPr>
        <p:txBody>
          <a:bodyPr/>
          <a:lstStyle/>
          <a:p>
            <a:pPr lvl="1" eaLnBrk="1" hangingPunct="1"/>
            <a:r>
              <a:rPr lang="en-US" sz="2400" dirty="0" smtClean="0">
                <a:latin typeface="Arial" charset="0"/>
                <a:ea typeface="Arial" charset="0"/>
                <a:cs typeface="Arial" charset="0"/>
              </a:rPr>
              <a:t>OSH or </a:t>
            </a:r>
            <a:r>
              <a:rPr lang="en-US" sz="2400" dirty="0" err="1" smtClean="0">
                <a:latin typeface="Arial" charset="0"/>
                <a:ea typeface="Arial" charset="0"/>
                <a:cs typeface="Arial" charset="0"/>
              </a:rPr>
              <a:t>Labour</a:t>
            </a:r>
            <a:r>
              <a:rPr lang="en-US" sz="2400" dirty="0" smtClean="0">
                <a:latin typeface="Arial" charset="0"/>
                <a:ea typeface="Arial" charset="0"/>
                <a:cs typeface="Arial" charset="0"/>
              </a:rPr>
              <a:t> </a:t>
            </a:r>
            <a:r>
              <a:rPr lang="en-US" sz="2400" dirty="0">
                <a:latin typeface="Arial" charset="0"/>
                <a:ea typeface="Arial" charset="0"/>
                <a:cs typeface="Arial" charset="0"/>
              </a:rPr>
              <a:t>inspection in Europe </a:t>
            </a:r>
          </a:p>
          <a:p>
            <a:pPr lvl="1" eaLnBrk="1" hangingPunct="1"/>
            <a:r>
              <a:rPr lang="en-GB" sz="2400" dirty="0" smtClean="0"/>
              <a:t>ILO Labour </a:t>
            </a:r>
            <a:r>
              <a:rPr lang="en-GB" sz="2400" dirty="0"/>
              <a:t>Inspection Convention (No. 81), </a:t>
            </a:r>
            <a:r>
              <a:rPr lang="en-GB" sz="2400" dirty="0" smtClean="0"/>
              <a:t>outlines </a:t>
            </a:r>
            <a:r>
              <a:rPr lang="en-GB" sz="2400" dirty="0"/>
              <a:t>broad principles concerning the structure and functions of national inspection systems </a:t>
            </a:r>
            <a:r>
              <a:rPr lang="en-GB" sz="2400" dirty="0" smtClean="0"/>
              <a:t>ratified by most </a:t>
            </a:r>
            <a:r>
              <a:rPr lang="en-GB" sz="2400" dirty="0"/>
              <a:t>countries in the European </a:t>
            </a:r>
            <a:r>
              <a:rPr lang="en-GB" sz="2400" dirty="0" smtClean="0"/>
              <a:t>Union including partially by UK.</a:t>
            </a:r>
          </a:p>
          <a:p>
            <a:pPr lvl="1" eaLnBrk="1" hangingPunct="1"/>
            <a:r>
              <a:rPr lang="en-US" sz="2400" dirty="0" smtClean="0">
                <a:latin typeface="Arial" charset="0"/>
                <a:ea typeface="Arial" charset="0"/>
                <a:cs typeface="Arial" charset="0"/>
              </a:rPr>
              <a:t>Differences in inspection systems</a:t>
            </a:r>
          </a:p>
          <a:p>
            <a:pPr lvl="1" eaLnBrk="1" hangingPunct="1"/>
            <a:r>
              <a:rPr lang="en-US" sz="2400" dirty="0" smtClean="0">
                <a:latin typeface="Arial" charset="0"/>
                <a:ea typeface="Arial" charset="0"/>
                <a:cs typeface="Arial" charset="0"/>
              </a:rPr>
              <a:t>Implications of change </a:t>
            </a:r>
          </a:p>
          <a:p>
            <a:pPr lvl="1" eaLnBrk="1" hangingPunct="1"/>
            <a:r>
              <a:rPr lang="en-US" sz="2400" dirty="0" smtClean="0">
                <a:latin typeface="Arial" charset="0"/>
              </a:rPr>
              <a:t>Some </a:t>
            </a:r>
            <a:r>
              <a:rPr lang="en-US" sz="2400" dirty="0">
                <a:latin typeface="Arial" charset="0"/>
              </a:rPr>
              <a:t>reflections on current </a:t>
            </a:r>
            <a:r>
              <a:rPr lang="en-US" sz="2400" dirty="0" smtClean="0">
                <a:latin typeface="Arial" charset="0"/>
              </a:rPr>
              <a:t>practices and paradoxes in </a:t>
            </a:r>
            <a:r>
              <a:rPr lang="en-US" sz="2400" dirty="0">
                <a:latin typeface="Arial" charset="0"/>
              </a:rPr>
              <a:t>Europe </a:t>
            </a:r>
            <a:r>
              <a:rPr lang="en-US" sz="2400" dirty="0" smtClean="0">
                <a:latin typeface="Arial" charset="0"/>
              </a:rPr>
              <a:t>— and implications for UK? </a:t>
            </a:r>
            <a:endParaRPr lang="en-US" sz="2400" dirty="0">
              <a:latin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idx="4294967295"/>
          </p:nvPr>
        </p:nvSpPr>
        <p:spPr>
          <a:xfrm>
            <a:off x="457200" y="122238"/>
            <a:ext cx="7543800" cy="1069975"/>
          </a:xfrm>
        </p:spPr>
        <p:txBody>
          <a:bodyPr anchor="ctr"/>
          <a:lstStyle/>
          <a:p>
            <a:pPr eaLnBrk="1" hangingPunct="1"/>
            <a:r>
              <a:rPr lang="en-US" sz="2400" dirty="0" smtClean="0">
                <a:latin typeface="Arial" charset="0"/>
              </a:rPr>
              <a:t>Approaches to inspection </a:t>
            </a:r>
            <a:endParaRPr lang="en-US" sz="2400" dirty="0">
              <a:latin typeface="Arial" charset="0"/>
            </a:endParaRPr>
          </a:p>
        </p:txBody>
      </p:sp>
      <p:sp>
        <p:nvSpPr>
          <p:cNvPr id="16386" name="Content Placeholder 2"/>
          <p:cNvSpPr>
            <a:spLocks noGrp="1"/>
          </p:cNvSpPr>
          <p:nvPr>
            <p:ph idx="4294967295"/>
          </p:nvPr>
        </p:nvSpPr>
        <p:spPr>
          <a:xfrm>
            <a:off x="457200" y="1773238"/>
            <a:ext cx="8229600" cy="4627562"/>
          </a:xfrm>
        </p:spPr>
        <p:txBody>
          <a:bodyPr/>
          <a:lstStyle/>
          <a:p>
            <a:pPr eaLnBrk="1" hangingPunct="1"/>
            <a:r>
              <a:rPr lang="en-US" sz="2100" dirty="0">
                <a:latin typeface="Arial" charset="0"/>
              </a:rPr>
              <a:t>Complex range of approaches to </a:t>
            </a:r>
            <a:r>
              <a:rPr lang="en-US" sz="2100" dirty="0" err="1" smtClean="0">
                <a:latin typeface="Arial" charset="0"/>
              </a:rPr>
              <a:t>labour</a:t>
            </a:r>
            <a:r>
              <a:rPr lang="en-US" sz="2100" dirty="0" smtClean="0">
                <a:latin typeface="Arial" charset="0"/>
              </a:rPr>
              <a:t>/OSH </a:t>
            </a:r>
            <a:r>
              <a:rPr lang="en-US" sz="2100" dirty="0">
                <a:latin typeface="Arial" charset="0"/>
              </a:rPr>
              <a:t>inspection </a:t>
            </a:r>
            <a:r>
              <a:rPr lang="en-US" sz="2000" dirty="0" smtClean="0">
                <a:latin typeface="Arial" charset="0"/>
                <a:ea typeface="Arial" charset="0"/>
                <a:cs typeface="Arial" charset="0"/>
              </a:rPr>
              <a:t>: </a:t>
            </a:r>
          </a:p>
          <a:p>
            <a:pPr marL="0" indent="0" eaLnBrk="1" hangingPunct="1">
              <a:buNone/>
            </a:pPr>
            <a:r>
              <a:rPr lang="en-US" sz="2100" dirty="0" smtClean="0">
                <a:latin typeface="Arial" charset="0"/>
              </a:rPr>
              <a:t>Europe:</a:t>
            </a:r>
            <a:endParaRPr lang="en-US" sz="2100" dirty="0">
              <a:latin typeface="Arial" charset="0"/>
            </a:endParaRPr>
          </a:p>
          <a:p>
            <a:pPr marL="742950" lvl="1" indent="-285750" eaLnBrk="1" hangingPunct="1"/>
            <a:r>
              <a:rPr lang="en-US" sz="2000" dirty="0" smtClean="0">
                <a:latin typeface="Arial" charset="0"/>
                <a:ea typeface="Arial" charset="0"/>
                <a:cs typeface="Arial" charset="0"/>
              </a:rPr>
              <a:t>Generalist– </a:t>
            </a:r>
            <a:r>
              <a:rPr lang="en-US" sz="2000" dirty="0">
                <a:latin typeface="Arial" charset="0"/>
                <a:ea typeface="Arial" charset="0"/>
                <a:cs typeface="Arial" charset="0"/>
              </a:rPr>
              <a:t>Latin model </a:t>
            </a:r>
            <a:r>
              <a:rPr lang="en-US" sz="2000" dirty="0" err="1">
                <a:latin typeface="Arial" charset="0"/>
                <a:ea typeface="Arial" charset="0"/>
                <a:cs typeface="Arial" charset="0"/>
              </a:rPr>
              <a:t>eg</a:t>
            </a:r>
            <a:r>
              <a:rPr lang="en-US" sz="2000" dirty="0">
                <a:latin typeface="Arial" charset="0"/>
                <a:ea typeface="Arial" charset="0"/>
                <a:cs typeface="Arial" charset="0"/>
              </a:rPr>
              <a:t>. France, </a:t>
            </a:r>
            <a:r>
              <a:rPr lang="en-US" sz="2000" dirty="0" smtClean="0">
                <a:latin typeface="Arial" charset="0"/>
                <a:ea typeface="Arial" charset="0"/>
                <a:cs typeface="Arial" charset="0"/>
              </a:rPr>
              <a:t>Spain</a:t>
            </a:r>
            <a:r>
              <a:rPr lang="en-US" sz="2000" dirty="0">
                <a:latin typeface="Arial" charset="0"/>
                <a:ea typeface="Arial" charset="0"/>
                <a:cs typeface="Arial" charset="0"/>
              </a:rPr>
              <a:t> </a:t>
            </a:r>
            <a:r>
              <a:rPr lang="en-US" sz="2000" dirty="0" smtClean="0">
                <a:latin typeface="Arial" charset="0"/>
                <a:ea typeface="Arial" charset="0"/>
                <a:cs typeface="Arial" charset="0"/>
              </a:rPr>
              <a:t>—</a:t>
            </a:r>
          </a:p>
          <a:p>
            <a:pPr lvl="2"/>
            <a:r>
              <a:rPr lang="en-GB" sz="1700" dirty="0"/>
              <a:t>Occupational safety, health and welfare (and sometimes hours of work);</a:t>
            </a:r>
          </a:p>
          <a:p>
            <a:pPr lvl="2"/>
            <a:r>
              <a:rPr lang="en-GB" sz="1700" dirty="0"/>
              <a:t>General conditions of work and sometimes wages;</a:t>
            </a:r>
          </a:p>
          <a:p>
            <a:pPr lvl="2"/>
            <a:r>
              <a:rPr lang="en-GB" sz="1700" dirty="0"/>
              <a:t>Industrial relations;</a:t>
            </a:r>
          </a:p>
          <a:p>
            <a:pPr lvl="2"/>
            <a:r>
              <a:rPr lang="en-GB" sz="1700" dirty="0"/>
              <a:t>Employment-related matters such as illegal employment, vocational training and employment promotion;</a:t>
            </a:r>
          </a:p>
          <a:p>
            <a:pPr lvl="2"/>
            <a:r>
              <a:rPr lang="en-GB" sz="1700" dirty="0"/>
              <a:t>Social security issues</a:t>
            </a:r>
            <a:r>
              <a:rPr lang="en-GB" sz="1700" dirty="0" smtClean="0"/>
              <a:t>.</a:t>
            </a:r>
            <a:endParaRPr lang="en-US" sz="1700" dirty="0" smtClean="0">
              <a:latin typeface="Arial" charset="0"/>
              <a:ea typeface="Arial" charset="0"/>
              <a:cs typeface="Arial" charset="0"/>
            </a:endParaRPr>
          </a:p>
          <a:p>
            <a:pPr marL="742950" lvl="1" indent="-285750" eaLnBrk="1" hangingPunct="1"/>
            <a:r>
              <a:rPr lang="en-US" sz="2000" dirty="0" smtClean="0">
                <a:latin typeface="Arial" charset="0"/>
                <a:ea typeface="Arial" charset="0"/>
                <a:cs typeface="Arial" charset="0"/>
              </a:rPr>
              <a:t>Specialist UK Scandinavian</a:t>
            </a:r>
          </a:p>
          <a:p>
            <a:pPr marL="1038225" lvl="2" indent="-285750" eaLnBrk="1" hangingPunct="1"/>
            <a:r>
              <a:rPr lang="en-GB" sz="1700" dirty="0"/>
              <a:t>Occupational safety, health and welfare (and sometimes hours of work);</a:t>
            </a:r>
          </a:p>
          <a:p>
            <a:pPr marL="1038225" lvl="2" indent="-285750" eaLnBrk="1" hangingPunct="1"/>
            <a:endParaRPr lang="en-US" sz="1700" dirty="0" smtClean="0">
              <a:latin typeface="Arial" charset="0"/>
              <a:ea typeface="Arial" charset="0"/>
              <a:cs typeface="Arial" charset="0"/>
            </a:endParaRPr>
          </a:p>
          <a:p>
            <a:pPr marL="742950" lvl="1" indent="-285750" eaLnBrk="1" hangingPunct="1"/>
            <a:r>
              <a:rPr lang="en-US" sz="2000" dirty="0" smtClean="0">
                <a:latin typeface="Arial" charset="0"/>
                <a:ea typeface="Arial" charset="0"/>
                <a:cs typeface="Arial" charset="0"/>
              </a:rPr>
              <a:t>Dual </a:t>
            </a:r>
            <a:r>
              <a:rPr lang="en-US" sz="2000" dirty="0">
                <a:latin typeface="Arial" charset="0"/>
                <a:ea typeface="Arial" charset="0"/>
                <a:cs typeface="Arial" charset="0"/>
              </a:rPr>
              <a:t>system with accident insurance - Germany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58490"/>
          </a:xfrm>
        </p:spPr>
        <p:txBody>
          <a:bodyPr/>
          <a:lstStyle/>
          <a:p>
            <a:r>
              <a:rPr lang="en-US" sz="2800" dirty="0" smtClean="0"/>
              <a:t>Other variations</a:t>
            </a:r>
            <a:endParaRPr lang="en-US" sz="2800" dirty="0"/>
          </a:p>
        </p:txBody>
      </p:sp>
      <p:sp>
        <p:nvSpPr>
          <p:cNvPr id="3" name="Content Placeholder 2"/>
          <p:cNvSpPr>
            <a:spLocks noGrp="1"/>
          </p:cNvSpPr>
          <p:nvPr>
            <p:ph idx="1"/>
          </p:nvPr>
        </p:nvSpPr>
        <p:spPr>
          <a:xfrm>
            <a:off x="457200" y="1484785"/>
            <a:ext cx="8229600" cy="4465166"/>
          </a:xfrm>
        </p:spPr>
        <p:txBody>
          <a:bodyPr/>
          <a:lstStyle/>
          <a:p>
            <a:pPr marL="742950" lvl="1" indent="-285750" eaLnBrk="1" hangingPunct="1"/>
            <a:endParaRPr lang="en-US" sz="2000" dirty="0">
              <a:latin typeface="Arial" charset="0"/>
              <a:ea typeface="Arial" charset="0"/>
              <a:cs typeface="Arial" charset="0"/>
            </a:endParaRPr>
          </a:p>
          <a:p>
            <a:pPr marL="393700" indent="-285750" eaLnBrk="1" hangingPunct="1"/>
            <a:r>
              <a:rPr lang="en-US" sz="2000" dirty="0">
                <a:latin typeface="Arial" charset="0"/>
                <a:ea typeface="Arial" charset="0"/>
                <a:cs typeface="Arial" charset="0"/>
              </a:rPr>
              <a:t>But further variation in Europe including:  </a:t>
            </a:r>
            <a:endParaRPr lang="en-US" sz="2000" dirty="0" smtClean="0">
              <a:latin typeface="Arial" charset="0"/>
              <a:ea typeface="Arial" charset="0"/>
              <a:cs typeface="Arial" charset="0"/>
            </a:endParaRPr>
          </a:p>
          <a:p>
            <a:pPr marL="393700" indent="-285750" eaLnBrk="1" hangingPunct="1"/>
            <a:endParaRPr lang="en-US" sz="2000" dirty="0">
              <a:latin typeface="Arial" charset="0"/>
              <a:ea typeface="Arial" charset="0"/>
              <a:cs typeface="Arial" charset="0"/>
            </a:endParaRPr>
          </a:p>
          <a:p>
            <a:pPr marL="742950" lvl="1" indent="-285750" eaLnBrk="1" hangingPunct="1"/>
            <a:r>
              <a:rPr lang="en-US" sz="2000" dirty="0">
                <a:latin typeface="Arial" charset="0"/>
                <a:ea typeface="Arial" charset="0"/>
                <a:cs typeface="Arial" charset="0"/>
              </a:rPr>
              <a:t>Variations in regional autonomy – Spain, Germany, Italy</a:t>
            </a:r>
          </a:p>
          <a:p>
            <a:pPr marL="742950" lvl="1" indent="-285750" eaLnBrk="1" hangingPunct="1"/>
            <a:r>
              <a:rPr lang="en-US" sz="2000" dirty="0">
                <a:latin typeface="Arial" charset="0"/>
                <a:ea typeface="Arial" charset="0"/>
                <a:cs typeface="Arial" charset="0"/>
              </a:rPr>
              <a:t>Shared responsibilities with other inspection bodies - Italy/UK</a:t>
            </a:r>
          </a:p>
          <a:p>
            <a:endParaRPr lang="en-US" dirty="0"/>
          </a:p>
        </p:txBody>
      </p:sp>
    </p:spTree>
    <p:extLst>
      <p:ext uri="{BB962C8B-B14F-4D97-AF65-F5344CB8AC3E}">
        <p14:creationId xmlns:p14="http://schemas.microsoft.com/office/powerpoint/2010/main" val="16267156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714474"/>
          </a:xfrm>
        </p:spPr>
        <p:txBody>
          <a:bodyPr/>
          <a:lstStyle/>
          <a:p>
            <a:r>
              <a:rPr lang="en-US" sz="2800" dirty="0" smtClean="0"/>
              <a:t>Qualifications </a:t>
            </a:r>
            <a:endParaRPr lang="en-US" sz="2800" dirty="0"/>
          </a:p>
        </p:txBody>
      </p:sp>
      <p:sp>
        <p:nvSpPr>
          <p:cNvPr id="3" name="Content Placeholder 2"/>
          <p:cNvSpPr>
            <a:spLocks noGrp="1"/>
          </p:cNvSpPr>
          <p:nvPr>
            <p:ph idx="1"/>
          </p:nvPr>
        </p:nvSpPr>
        <p:spPr>
          <a:xfrm>
            <a:off x="457200" y="1484785"/>
            <a:ext cx="8229600" cy="4465166"/>
          </a:xfrm>
        </p:spPr>
        <p:txBody>
          <a:bodyPr/>
          <a:lstStyle/>
          <a:p>
            <a:r>
              <a:rPr lang="en-GB" sz="2400" dirty="0"/>
              <a:t>In most countries of the EU, labour inspection is a profession in its own right, </a:t>
            </a:r>
            <a:endParaRPr lang="en-GB" sz="2400" dirty="0" smtClean="0"/>
          </a:p>
          <a:p>
            <a:r>
              <a:rPr lang="en-GB" sz="2400" dirty="0"/>
              <a:t>U</a:t>
            </a:r>
            <a:r>
              <a:rPr lang="en-GB" sz="2400" dirty="0" smtClean="0"/>
              <a:t>sually part of public  administration </a:t>
            </a:r>
          </a:p>
          <a:p>
            <a:r>
              <a:rPr lang="en-GB" sz="2400" dirty="0"/>
              <a:t>L</a:t>
            </a:r>
            <a:r>
              <a:rPr lang="en-GB" sz="2400" dirty="0" smtClean="0"/>
              <a:t>egal</a:t>
            </a:r>
            <a:r>
              <a:rPr lang="en-GB" sz="2400" dirty="0"/>
              <a:t>, engineering or technical </a:t>
            </a:r>
            <a:r>
              <a:rPr lang="en-GB" sz="2400" dirty="0" smtClean="0"/>
              <a:t>subjects — reflect whether inspectorates are generalist or specialist OHS ones,</a:t>
            </a:r>
          </a:p>
          <a:p>
            <a:r>
              <a:rPr lang="en-GB" sz="2400" dirty="0"/>
              <a:t>R</a:t>
            </a:r>
            <a:r>
              <a:rPr lang="en-GB" sz="2400" dirty="0" smtClean="0"/>
              <a:t>eceive </a:t>
            </a:r>
            <a:r>
              <a:rPr lang="en-GB" sz="2400" dirty="0"/>
              <a:t>further training in the particular skills of inspection. </a:t>
            </a:r>
            <a:endParaRPr lang="en-GB" sz="2400" dirty="0" smtClean="0"/>
          </a:p>
          <a:p>
            <a:r>
              <a:rPr lang="en-GB" sz="2400" dirty="0" smtClean="0"/>
              <a:t>Generally, qualifications reflect traditional concerns additional training of varying extent</a:t>
            </a:r>
            <a:endParaRPr lang="en-US" sz="2400" dirty="0"/>
          </a:p>
        </p:txBody>
      </p:sp>
    </p:spTree>
    <p:extLst>
      <p:ext uri="{BB962C8B-B14F-4D97-AF65-F5344CB8AC3E}">
        <p14:creationId xmlns:p14="http://schemas.microsoft.com/office/powerpoint/2010/main" val="4681320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642466"/>
          </a:xfrm>
        </p:spPr>
        <p:txBody>
          <a:bodyPr/>
          <a:lstStyle/>
          <a:p>
            <a:r>
              <a:rPr lang="en-US" sz="2800" dirty="0" smtClean="0"/>
              <a:t>Challenges</a:t>
            </a:r>
            <a:endParaRPr lang="en-US" sz="2800" dirty="0"/>
          </a:p>
        </p:txBody>
      </p:sp>
      <p:sp>
        <p:nvSpPr>
          <p:cNvPr id="3" name="Content Placeholder 2"/>
          <p:cNvSpPr>
            <a:spLocks noGrp="1"/>
          </p:cNvSpPr>
          <p:nvPr>
            <p:ph idx="1"/>
          </p:nvPr>
        </p:nvSpPr>
        <p:spPr>
          <a:xfrm>
            <a:off x="457200" y="1124745"/>
            <a:ext cx="8229600" cy="4825206"/>
          </a:xfrm>
        </p:spPr>
        <p:txBody>
          <a:bodyPr/>
          <a:lstStyle/>
          <a:p>
            <a:r>
              <a:rPr lang="en-AU" sz="2400" dirty="0" smtClean="0">
                <a:latin typeface="Arial" charset="0"/>
              </a:rPr>
              <a:t>Significant changes to work organisation and labour markets</a:t>
            </a:r>
          </a:p>
          <a:p>
            <a:r>
              <a:rPr lang="en-US" sz="2400" dirty="0" smtClean="0">
                <a:latin typeface="Arial" charset="0"/>
              </a:rPr>
              <a:t>Evidence that these changes have consequences for protecting/managing OHS – they also impact on the institutional arrangements supporting this: </a:t>
            </a:r>
          </a:p>
          <a:p>
            <a:pPr lvl="1"/>
            <a:r>
              <a:rPr lang="en-AU" sz="2000" dirty="0" smtClean="0">
                <a:latin typeface="Arial" charset="0"/>
                <a:ea typeface="Arial" charset="0"/>
                <a:cs typeface="Arial" charset="0"/>
              </a:rPr>
              <a:t>More ‘hard to reach’ work, workers &amp; duty-holders (</a:t>
            </a:r>
            <a:r>
              <a:rPr lang="en-AU" sz="2000" dirty="0" err="1" smtClean="0">
                <a:latin typeface="Arial" charset="0"/>
                <a:ea typeface="Arial" charset="0"/>
                <a:cs typeface="Arial" charset="0"/>
              </a:rPr>
              <a:t>eg</a:t>
            </a:r>
            <a:r>
              <a:rPr lang="en-AU" sz="2000" dirty="0" smtClean="0">
                <a:latin typeface="Arial" charset="0"/>
                <a:ea typeface="Arial" charset="0"/>
                <a:cs typeface="Arial" charset="0"/>
              </a:rPr>
              <a:t> risk-shifting in subcontracting &amp; ‘undeclared’ work</a:t>
            </a:r>
          </a:p>
          <a:p>
            <a:pPr lvl="1"/>
            <a:r>
              <a:rPr lang="en-AU" sz="2000" dirty="0" smtClean="0">
                <a:latin typeface="Arial" charset="0"/>
                <a:ea typeface="Arial" charset="0"/>
                <a:cs typeface="Arial" charset="0"/>
              </a:rPr>
              <a:t>Scope of guidance, penalties and enforcement </a:t>
            </a:r>
          </a:p>
          <a:p>
            <a:pPr lvl="1"/>
            <a:r>
              <a:rPr lang="en-US" sz="2000" dirty="0" smtClean="0">
                <a:latin typeface="Arial" charset="0"/>
                <a:ea typeface="Arial" charset="0"/>
                <a:cs typeface="Arial" charset="0"/>
              </a:rPr>
              <a:t>Reduced </a:t>
            </a:r>
            <a:r>
              <a:rPr lang="en-AU" sz="2000" dirty="0" smtClean="0">
                <a:latin typeface="Arial" charset="0"/>
                <a:ea typeface="Arial" charset="0"/>
                <a:cs typeface="Arial" charset="0"/>
              </a:rPr>
              <a:t>union presence and participative mechanisms/worker awareness/involvement</a:t>
            </a:r>
          </a:p>
          <a:p>
            <a:pPr lvl="1"/>
            <a:r>
              <a:rPr lang="en-AU" sz="2000" dirty="0" smtClean="0">
                <a:latin typeface="Arial" charset="0"/>
                <a:ea typeface="Arial" charset="0"/>
                <a:cs typeface="Arial" charset="0"/>
              </a:rPr>
              <a:t>Reduced reach of OHS prevention</a:t>
            </a:r>
          </a:p>
          <a:p>
            <a:pPr lvl="1"/>
            <a:r>
              <a:rPr lang="en-AU" sz="2000" dirty="0" smtClean="0">
                <a:latin typeface="Arial" charset="0"/>
                <a:ea typeface="Arial" charset="0"/>
                <a:cs typeface="Arial" charset="0"/>
              </a:rPr>
              <a:t>Effects also weaken injury and disease surveillance</a:t>
            </a:r>
          </a:p>
          <a:p>
            <a:r>
              <a:rPr lang="en-AU" sz="2400" dirty="0" smtClean="0">
                <a:latin typeface="Arial" charset="0"/>
              </a:rPr>
              <a:t>All imply increased challenges for regulatory inspection</a:t>
            </a:r>
          </a:p>
          <a:p>
            <a:r>
              <a:rPr lang="en-AU" sz="2400" dirty="0" smtClean="0">
                <a:latin typeface="Arial" charset="0"/>
              </a:rPr>
              <a:t> </a:t>
            </a:r>
            <a:endParaRPr lang="en-US" sz="2400" dirty="0"/>
          </a:p>
        </p:txBody>
      </p:sp>
    </p:spTree>
    <p:extLst>
      <p:ext uri="{BB962C8B-B14F-4D97-AF65-F5344CB8AC3E}">
        <p14:creationId xmlns:p14="http://schemas.microsoft.com/office/powerpoint/2010/main" val="7010770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457200" y="122238"/>
            <a:ext cx="7543800" cy="487362"/>
          </a:xfrm>
        </p:spPr>
        <p:txBody>
          <a:bodyPr/>
          <a:lstStyle/>
          <a:p>
            <a:r>
              <a:rPr lang="en-US" sz="2400" dirty="0" smtClean="0">
                <a:latin typeface="Arial" charset="0"/>
              </a:rPr>
              <a:t>Effects of the neo-liberal state</a:t>
            </a:r>
            <a:endParaRPr lang="en-US" sz="2400" dirty="0">
              <a:latin typeface="Arial" charset="0"/>
            </a:endParaRPr>
          </a:p>
        </p:txBody>
      </p:sp>
      <p:sp>
        <p:nvSpPr>
          <p:cNvPr id="18434" name="Content Placeholder 2"/>
          <p:cNvSpPr>
            <a:spLocks noGrp="1"/>
          </p:cNvSpPr>
          <p:nvPr>
            <p:ph idx="1"/>
          </p:nvPr>
        </p:nvSpPr>
        <p:spPr>
          <a:xfrm>
            <a:off x="457200" y="838200"/>
            <a:ext cx="8229600" cy="5111750"/>
          </a:xfrm>
        </p:spPr>
        <p:txBody>
          <a:bodyPr/>
          <a:lstStyle/>
          <a:p>
            <a:pPr marL="0" indent="0">
              <a:buNone/>
            </a:pPr>
            <a:r>
              <a:rPr lang="en-AU" sz="2400" dirty="0" smtClean="0">
                <a:latin typeface="Arial" charset="0"/>
              </a:rPr>
              <a:t> </a:t>
            </a:r>
          </a:p>
          <a:p>
            <a:r>
              <a:rPr lang="en-US" sz="2400" dirty="0" smtClean="0">
                <a:latin typeface="Arial" charset="0"/>
              </a:rPr>
              <a:t>Change in political/policy orientations of governance </a:t>
            </a:r>
          </a:p>
          <a:p>
            <a:r>
              <a:rPr lang="en-US" sz="2400" dirty="0" smtClean="0">
                <a:latin typeface="Arial" charset="0"/>
              </a:rPr>
              <a:t>From ‘Social Europe’ to ‘Better Regulation’</a:t>
            </a:r>
          </a:p>
          <a:p>
            <a:r>
              <a:rPr lang="en-US" sz="2400" dirty="0" smtClean="0">
                <a:latin typeface="Arial" charset="0"/>
              </a:rPr>
              <a:t>At national levels emphasis focused on reducing ‘regulatory burdens’ for business </a:t>
            </a:r>
          </a:p>
          <a:p>
            <a:pPr marL="342900" lvl="1" indent="-342900">
              <a:buClr>
                <a:schemeClr val="tx2"/>
              </a:buClr>
            </a:pPr>
            <a:r>
              <a:rPr lang="en-AU" sz="2400" dirty="0" smtClean="0">
                <a:latin typeface="Arial" charset="0"/>
                <a:ea typeface="Arial" charset="0"/>
                <a:cs typeface="Arial" charset="0"/>
              </a:rPr>
              <a:t>Business friendly inspection </a:t>
            </a:r>
          </a:p>
          <a:p>
            <a:pPr marL="342900" lvl="1" indent="-342900">
              <a:buClr>
                <a:schemeClr val="tx2"/>
              </a:buClr>
            </a:pPr>
            <a:r>
              <a:rPr lang="en-AU" sz="2400" dirty="0" smtClean="0">
                <a:latin typeface="Arial" charset="0"/>
                <a:ea typeface="Arial" charset="0"/>
                <a:cs typeface="Arial" charset="0"/>
              </a:rPr>
              <a:t>Economic crisis and austerity measures </a:t>
            </a:r>
          </a:p>
          <a:p>
            <a:pPr marL="342900" lvl="1" indent="-342900">
              <a:buClr>
                <a:schemeClr val="tx2"/>
              </a:buClr>
            </a:pPr>
            <a:r>
              <a:rPr lang="en-AU" sz="2400" dirty="0" smtClean="0">
                <a:latin typeface="Arial" charset="0"/>
                <a:ea typeface="Arial" charset="0"/>
                <a:cs typeface="Arial" charset="0"/>
              </a:rPr>
              <a:t>Reduced resourcing</a:t>
            </a:r>
          </a:p>
          <a:p>
            <a:pPr marL="342900" lvl="1" indent="-342900">
              <a:buClr>
                <a:schemeClr val="tx2"/>
              </a:buClr>
            </a:pPr>
            <a:endParaRPr lang="en-AU" sz="2400" dirty="0" smtClean="0">
              <a:latin typeface="Arial" charset="0"/>
              <a:ea typeface="Arial" charset="0"/>
              <a:cs typeface="Arial" charset="0"/>
            </a:endParaRPr>
          </a:p>
          <a:p>
            <a:endParaRPr lang="en-US" dirty="0">
              <a:latin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idx="4294967295"/>
          </p:nvPr>
        </p:nvSpPr>
        <p:spPr>
          <a:xfrm>
            <a:off x="539552" y="332656"/>
            <a:ext cx="7543800" cy="1008112"/>
          </a:xfrm>
        </p:spPr>
        <p:txBody>
          <a:bodyPr anchor="ctr"/>
          <a:lstStyle/>
          <a:p>
            <a:pPr eaLnBrk="1" hangingPunct="1"/>
            <a:r>
              <a:rPr lang="en-US" sz="2400" dirty="0" smtClean="0">
                <a:latin typeface="Arial" charset="0"/>
              </a:rPr>
              <a:t>Changes in </a:t>
            </a:r>
            <a:r>
              <a:rPr lang="en-US" sz="2400" dirty="0" err="1" smtClean="0">
                <a:latin typeface="Arial" charset="0"/>
              </a:rPr>
              <a:t>labour</a:t>
            </a:r>
            <a:r>
              <a:rPr lang="en-US" sz="2400" dirty="0" smtClean="0">
                <a:latin typeface="Arial" charset="0"/>
              </a:rPr>
              <a:t> inspection strategies to address change:</a:t>
            </a:r>
            <a:endParaRPr lang="en-US" sz="2400" dirty="0">
              <a:latin typeface="Arial" charset="0"/>
            </a:endParaRPr>
          </a:p>
        </p:txBody>
      </p:sp>
      <p:sp>
        <p:nvSpPr>
          <p:cNvPr id="23554" name="Content Placeholder 2"/>
          <p:cNvSpPr>
            <a:spLocks noGrp="1"/>
          </p:cNvSpPr>
          <p:nvPr>
            <p:ph idx="4294967295"/>
          </p:nvPr>
        </p:nvSpPr>
        <p:spPr>
          <a:xfrm>
            <a:off x="457200" y="1412777"/>
            <a:ext cx="8229600" cy="5624612"/>
          </a:xfrm>
        </p:spPr>
        <p:txBody>
          <a:bodyPr/>
          <a:lstStyle/>
          <a:p>
            <a:pPr eaLnBrk="1" hangingPunct="1"/>
            <a:r>
              <a:rPr lang="en-GB" sz="2100" b="1" i="1" dirty="0" smtClean="0">
                <a:latin typeface="Arial" charset="0"/>
              </a:rPr>
              <a:t>Organisational </a:t>
            </a:r>
            <a:r>
              <a:rPr lang="en-GB" sz="2100" b="1" i="1" dirty="0">
                <a:latin typeface="Arial" charset="0"/>
              </a:rPr>
              <a:t>and policy responses</a:t>
            </a:r>
            <a:r>
              <a:rPr lang="en-GB" sz="2100" dirty="0">
                <a:latin typeface="Arial" charset="0"/>
              </a:rPr>
              <a:t>: </a:t>
            </a:r>
          </a:p>
          <a:p>
            <a:pPr marL="742950" lvl="1" indent="-285750" eaLnBrk="1" hangingPunct="1"/>
            <a:r>
              <a:rPr lang="en-GB" sz="2000" dirty="0">
                <a:latin typeface="Arial" charset="0"/>
                <a:ea typeface="Arial" charset="0"/>
                <a:cs typeface="Arial" charset="0"/>
              </a:rPr>
              <a:t>Greater attention to strategic co-ordination, stimulation and promotional activities increasing reach and </a:t>
            </a:r>
            <a:r>
              <a:rPr lang="ja-JP" altLang="en-GB" sz="2000" dirty="0">
                <a:latin typeface="Arial" charset="0"/>
                <a:ea typeface="Arial" charset="0"/>
                <a:cs typeface="Arial" charset="0"/>
              </a:rPr>
              <a:t>‘</a:t>
            </a:r>
            <a:r>
              <a:rPr lang="en-GB" altLang="ja-JP" sz="2000" dirty="0">
                <a:latin typeface="Arial" charset="0"/>
                <a:ea typeface="Arial" charset="0"/>
                <a:cs typeface="Arial" charset="0"/>
              </a:rPr>
              <a:t>buy-in</a:t>
            </a:r>
            <a:r>
              <a:rPr lang="ja-JP" altLang="en-GB" sz="2000" dirty="0">
                <a:latin typeface="Arial" charset="0"/>
                <a:ea typeface="Arial" charset="0"/>
                <a:cs typeface="Arial" charset="0"/>
              </a:rPr>
              <a:t>’</a:t>
            </a:r>
            <a:endParaRPr lang="en-GB" altLang="ja-JP" sz="2000" dirty="0">
              <a:latin typeface="Arial" charset="0"/>
              <a:ea typeface="Arial" charset="0"/>
              <a:cs typeface="Arial" charset="0"/>
            </a:endParaRPr>
          </a:p>
          <a:p>
            <a:pPr marL="742950" lvl="1" indent="-285750" eaLnBrk="1" hangingPunct="1"/>
            <a:r>
              <a:rPr lang="en-GB" sz="2000" dirty="0">
                <a:latin typeface="Arial" charset="0"/>
                <a:ea typeface="Arial" charset="0"/>
                <a:cs typeface="Arial" charset="0"/>
              </a:rPr>
              <a:t>Support for greater </a:t>
            </a:r>
            <a:r>
              <a:rPr lang="ja-JP" altLang="en-GB" sz="2000" dirty="0">
                <a:latin typeface="Arial" charset="0"/>
                <a:ea typeface="Arial" charset="0"/>
                <a:cs typeface="Arial" charset="0"/>
              </a:rPr>
              <a:t>‘</a:t>
            </a:r>
            <a:r>
              <a:rPr lang="en-GB" altLang="ja-JP" sz="2000" dirty="0">
                <a:latin typeface="Arial" charset="0"/>
                <a:ea typeface="Arial" charset="0"/>
                <a:cs typeface="Arial" charset="0"/>
              </a:rPr>
              <a:t>stakeholder</a:t>
            </a:r>
            <a:r>
              <a:rPr lang="ja-JP" altLang="en-GB" sz="2000" dirty="0">
                <a:latin typeface="Arial" charset="0"/>
                <a:ea typeface="Arial" charset="0"/>
                <a:cs typeface="Arial" charset="0"/>
              </a:rPr>
              <a:t>’</a:t>
            </a:r>
            <a:r>
              <a:rPr lang="en-GB" altLang="ja-JP" sz="2000" dirty="0">
                <a:latin typeface="Arial" charset="0"/>
                <a:ea typeface="Arial" charset="0"/>
                <a:cs typeface="Arial" charset="0"/>
              </a:rPr>
              <a:t>  involvement in work environment issues by labour market actors and other interest groups</a:t>
            </a:r>
          </a:p>
          <a:p>
            <a:pPr marL="742950" lvl="1" indent="-285750" eaLnBrk="1" hangingPunct="1"/>
            <a:r>
              <a:rPr lang="en-GB" sz="2000" dirty="0">
                <a:latin typeface="Arial" charset="0"/>
                <a:ea typeface="Arial" charset="0"/>
                <a:cs typeface="Arial" charset="0"/>
              </a:rPr>
              <a:t>Policy reorientation emphasising target setting and evaluation in relation to inspection practices </a:t>
            </a:r>
            <a:endParaRPr lang="en-GB" sz="2000" dirty="0" smtClean="0">
              <a:latin typeface="Arial" charset="0"/>
              <a:ea typeface="Arial" charset="0"/>
              <a:cs typeface="Arial" charset="0"/>
            </a:endParaRPr>
          </a:p>
          <a:p>
            <a:pPr marL="742950" lvl="1" indent="-285750" eaLnBrk="1" hangingPunct="1"/>
            <a:r>
              <a:rPr lang="en-CA" sz="2000" dirty="0" smtClean="0"/>
              <a:t>In many cases regulatory authority strategies </a:t>
            </a:r>
            <a:r>
              <a:rPr lang="en-GB" sz="2000" dirty="0" smtClean="0"/>
              <a:t>set quantitative targets for inspection of particular work activities</a:t>
            </a:r>
          </a:p>
          <a:p>
            <a:pPr marL="742950" lvl="1" indent="-285750" eaLnBrk="1" hangingPunct="1"/>
            <a:r>
              <a:rPr lang="en-GB" sz="2000" dirty="0"/>
              <a:t>S</a:t>
            </a:r>
            <a:r>
              <a:rPr lang="en-GB" sz="2000" dirty="0" smtClean="0"/>
              <a:t>ometimes leads </a:t>
            </a:r>
            <a:r>
              <a:rPr lang="en-CA" sz="2000" dirty="0" smtClean="0"/>
              <a:t>inspectors to feel less able to act on the full range of risks they may encounter during an inspection. </a:t>
            </a:r>
          </a:p>
          <a:p>
            <a:pPr marL="742950" lvl="1" indent="-285750" eaLnBrk="1" hangingPunct="1"/>
            <a:r>
              <a:rPr lang="en-GB" sz="2000" dirty="0"/>
              <a:t>I</a:t>
            </a:r>
            <a:r>
              <a:rPr lang="en-GB" sz="2000" dirty="0" smtClean="0"/>
              <a:t>mplications </a:t>
            </a:r>
            <a:r>
              <a:rPr lang="en-GB" sz="2000" dirty="0"/>
              <a:t>of most of these changes for worker representatives </a:t>
            </a:r>
            <a:r>
              <a:rPr lang="en-GB" sz="2000" dirty="0" smtClean="0"/>
              <a:t>– inspectors  even </a:t>
            </a:r>
            <a:r>
              <a:rPr lang="en-GB" sz="2000" dirty="0"/>
              <a:t>less ‘hands on’ than previously, </a:t>
            </a:r>
            <a:endParaRPr lang="en-GB" sz="2000" dirty="0" smtClean="0">
              <a:latin typeface="Arial" charset="0"/>
              <a:ea typeface="Arial" charset="0"/>
              <a:cs typeface="Arial" charset="0"/>
            </a:endParaRPr>
          </a:p>
          <a:p>
            <a:pPr marL="742950" lvl="1" indent="-285750" eaLnBrk="1" hangingPunct="1"/>
            <a:endParaRPr lang="en-GB" sz="2200" dirty="0">
              <a:latin typeface="Arial" charset="0"/>
              <a:ea typeface="Arial" charset="0"/>
              <a:cs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idx="4294967295"/>
          </p:nvPr>
        </p:nvSpPr>
        <p:spPr/>
        <p:txBody>
          <a:bodyPr anchor="ctr"/>
          <a:lstStyle/>
          <a:p>
            <a:pPr eaLnBrk="1" hangingPunct="1"/>
            <a:endParaRPr lang="en-US" sz="3600" dirty="0">
              <a:latin typeface="Arial" charset="0"/>
            </a:endParaRPr>
          </a:p>
        </p:txBody>
      </p:sp>
      <p:sp>
        <p:nvSpPr>
          <p:cNvPr id="24578" name="Content Placeholder 2"/>
          <p:cNvSpPr>
            <a:spLocks noGrp="1"/>
          </p:cNvSpPr>
          <p:nvPr>
            <p:ph idx="4294967295"/>
          </p:nvPr>
        </p:nvSpPr>
        <p:spPr/>
        <p:txBody>
          <a:bodyPr/>
          <a:lstStyle/>
          <a:p>
            <a:pPr eaLnBrk="1" hangingPunct="1">
              <a:buFont typeface="Wingdings" charset="0"/>
              <a:buNone/>
            </a:pPr>
            <a:r>
              <a:rPr lang="en-GB" sz="2100" b="1" i="1" dirty="0">
                <a:latin typeface="Arial" charset="0"/>
              </a:rPr>
              <a:t>E</a:t>
            </a:r>
            <a:r>
              <a:rPr lang="en-GB" sz="2100" b="1" i="1" dirty="0" smtClean="0">
                <a:latin typeface="Arial" charset="0"/>
              </a:rPr>
              <a:t>nforcement </a:t>
            </a:r>
            <a:r>
              <a:rPr lang="en-GB" sz="2100" b="1" i="1" dirty="0">
                <a:latin typeface="Arial" charset="0"/>
              </a:rPr>
              <a:t>and compliance practices</a:t>
            </a:r>
            <a:r>
              <a:rPr lang="en-GB" sz="2100" dirty="0">
                <a:latin typeface="Arial" charset="0"/>
              </a:rPr>
              <a:t>:</a:t>
            </a:r>
            <a:r>
              <a:rPr lang="en-GB" sz="2100" b="1" i="1" dirty="0">
                <a:latin typeface="Arial" charset="0"/>
              </a:rPr>
              <a:t> </a:t>
            </a:r>
            <a:r>
              <a:rPr lang="en-GB" sz="2100" dirty="0">
                <a:latin typeface="Arial" charset="0"/>
              </a:rPr>
              <a:t> </a:t>
            </a:r>
            <a:endParaRPr lang="en-GB" sz="2100" dirty="0" smtClean="0">
              <a:latin typeface="Arial" charset="0"/>
            </a:endParaRPr>
          </a:p>
          <a:p>
            <a:pPr eaLnBrk="1" hangingPunct="1">
              <a:buFont typeface="Wingdings" charset="0"/>
              <a:buNone/>
            </a:pPr>
            <a:r>
              <a:rPr lang="en-GB" sz="2100" dirty="0" smtClean="0">
                <a:latin typeface="Arial" charset="0"/>
              </a:rPr>
              <a:t>It is </a:t>
            </a:r>
            <a:r>
              <a:rPr lang="en-GB" sz="2100" dirty="0">
                <a:latin typeface="Arial" charset="0"/>
              </a:rPr>
              <a:t>c</a:t>
            </a:r>
            <a:r>
              <a:rPr lang="en-GB" sz="2100" dirty="0" smtClean="0">
                <a:latin typeface="Arial" charset="0"/>
              </a:rPr>
              <a:t>laimed there is: </a:t>
            </a:r>
            <a:endParaRPr lang="en-GB" sz="2100" dirty="0">
              <a:latin typeface="Arial" charset="0"/>
            </a:endParaRPr>
          </a:p>
          <a:p>
            <a:pPr lvl="1" eaLnBrk="1" hangingPunct="1"/>
            <a:r>
              <a:rPr lang="en-GB" sz="2400" dirty="0" smtClean="0">
                <a:latin typeface="Arial" charset="0"/>
                <a:ea typeface="Arial" charset="0"/>
                <a:cs typeface="Arial" charset="0"/>
              </a:rPr>
              <a:t>broadened </a:t>
            </a:r>
            <a:r>
              <a:rPr lang="en-GB" sz="2400" dirty="0">
                <a:latin typeface="Arial" charset="0"/>
                <a:ea typeface="Arial" charset="0"/>
                <a:cs typeface="Arial" charset="0"/>
              </a:rPr>
              <a:t>surveillance for multi-employer arrangements, </a:t>
            </a:r>
            <a:r>
              <a:rPr lang="en-GB" sz="2400" dirty="0" smtClean="0">
                <a:latin typeface="Arial" charset="0"/>
                <a:ea typeface="Arial" charset="0"/>
                <a:cs typeface="Arial" charset="0"/>
              </a:rPr>
              <a:t>public/private regulatory mixes</a:t>
            </a:r>
            <a:endParaRPr lang="en-GB" sz="2400" dirty="0">
              <a:latin typeface="Arial" charset="0"/>
              <a:ea typeface="Arial" charset="0"/>
              <a:cs typeface="Arial" charset="0"/>
            </a:endParaRPr>
          </a:p>
          <a:p>
            <a:pPr lvl="1" eaLnBrk="1" hangingPunct="1"/>
            <a:r>
              <a:rPr lang="en-GB" sz="2400" dirty="0" smtClean="0">
                <a:latin typeface="Arial" charset="0"/>
                <a:ea typeface="Arial" charset="0"/>
                <a:cs typeface="Arial" charset="0"/>
              </a:rPr>
              <a:t>More inspection of </a:t>
            </a:r>
            <a:r>
              <a:rPr lang="en-GB" sz="2400" dirty="0">
                <a:latin typeface="Arial" charset="0"/>
                <a:ea typeface="Arial" charset="0"/>
                <a:cs typeface="Arial" charset="0"/>
              </a:rPr>
              <a:t>temporary/agency firms</a:t>
            </a:r>
          </a:p>
          <a:p>
            <a:pPr lvl="1" eaLnBrk="1" hangingPunct="1"/>
            <a:r>
              <a:rPr lang="en-GB" sz="2400" dirty="0">
                <a:latin typeface="Arial" charset="0"/>
                <a:ea typeface="Arial" charset="0"/>
                <a:cs typeface="Arial" charset="0"/>
              </a:rPr>
              <a:t>going upstream in inspection/supervision of supply chains</a:t>
            </a:r>
          </a:p>
          <a:p>
            <a:pPr eaLnBrk="1" hangingPunct="1">
              <a:buFont typeface="Wingdings" charset="0"/>
              <a:buNone/>
            </a:pPr>
            <a:r>
              <a:rPr lang="en-GB" sz="1900" dirty="0" smtClean="0">
                <a:latin typeface="Arial" charset="0"/>
              </a:rPr>
              <a:t>Effects have not been independently evaluated</a:t>
            </a:r>
            <a:endParaRPr lang="en-GB" sz="1900" dirty="0">
              <a:latin typeface="Arial" charset="0"/>
            </a:endParaRPr>
          </a:p>
          <a:p>
            <a:pPr eaLnBrk="1" hangingPunct="1">
              <a:buFont typeface="Wingdings" charset="0"/>
              <a:buNone/>
            </a:pPr>
            <a:endParaRPr lang="en-US" dirty="0">
              <a:latin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etwork">
  <a:themeElements>
    <a:clrScheme name="Network 13">
      <a:dk1>
        <a:srgbClr val="000000"/>
      </a:dk1>
      <a:lt1>
        <a:srgbClr val="FFFFFF"/>
      </a:lt1>
      <a:dk2>
        <a:srgbClr val="02523F"/>
      </a:dk2>
      <a:lt2>
        <a:srgbClr val="808080"/>
      </a:lt2>
      <a:accent1>
        <a:srgbClr val="90C2B3"/>
      </a:accent1>
      <a:accent2>
        <a:srgbClr val="B7190D"/>
      </a:accent2>
      <a:accent3>
        <a:srgbClr val="FFFFFF"/>
      </a:accent3>
      <a:accent4>
        <a:srgbClr val="000000"/>
      </a:accent4>
      <a:accent5>
        <a:srgbClr val="C6DDD6"/>
      </a:accent5>
      <a:accent6>
        <a:srgbClr val="A6160B"/>
      </a:accent6>
      <a:hlink>
        <a:srgbClr val="7E9CE8"/>
      </a:hlink>
      <a:folHlink>
        <a:srgbClr val="D8D8EC"/>
      </a:folHlink>
    </a:clrScheme>
    <a:fontScheme name="Network">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
      <a:clrScheme name="Network 11">
        <a:dk1>
          <a:srgbClr val="000000"/>
        </a:dk1>
        <a:lt1>
          <a:srgbClr val="FFFFFF"/>
        </a:lt1>
        <a:dk2>
          <a:srgbClr val="013126"/>
        </a:dk2>
        <a:lt2>
          <a:srgbClr val="808080"/>
        </a:lt2>
        <a:accent1>
          <a:srgbClr val="008080"/>
        </a:accent1>
        <a:accent2>
          <a:srgbClr val="B7190D"/>
        </a:accent2>
        <a:accent3>
          <a:srgbClr val="FFFFFF"/>
        </a:accent3>
        <a:accent4>
          <a:srgbClr val="000000"/>
        </a:accent4>
        <a:accent5>
          <a:srgbClr val="AAC0C0"/>
        </a:accent5>
        <a:accent6>
          <a:srgbClr val="A6160B"/>
        </a:accent6>
        <a:hlink>
          <a:srgbClr val="7E9CE8"/>
        </a:hlink>
        <a:folHlink>
          <a:srgbClr val="D8D8EC"/>
        </a:folHlink>
      </a:clrScheme>
      <a:clrMap bg1="lt1" tx1="dk1" bg2="lt2" tx2="dk2" accent1="accent1" accent2="accent2" accent3="accent3" accent4="accent4" accent5="accent5" accent6="accent6" hlink="hlink" folHlink="folHlink"/>
    </a:extraClrScheme>
    <a:extraClrScheme>
      <a:clrScheme name="Network 12">
        <a:dk1>
          <a:srgbClr val="000000"/>
        </a:dk1>
        <a:lt1>
          <a:srgbClr val="FFFFFF"/>
        </a:lt1>
        <a:dk2>
          <a:srgbClr val="013126"/>
        </a:dk2>
        <a:lt2>
          <a:srgbClr val="808080"/>
        </a:lt2>
        <a:accent1>
          <a:srgbClr val="90C2B3"/>
        </a:accent1>
        <a:accent2>
          <a:srgbClr val="B7190D"/>
        </a:accent2>
        <a:accent3>
          <a:srgbClr val="FFFFFF"/>
        </a:accent3>
        <a:accent4>
          <a:srgbClr val="000000"/>
        </a:accent4>
        <a:accent5>
          <a:srgbClr val="C6DDD6"/>
        </a:accent5>
        <a:accent6>
          <a:srgbClr val="A6160B"/>
        </a:accent6>
        <a:hlink>
          <a:srgbClr val="7E9CE8"/>
        </a:hlink>
        <a:folHlink>
          <a:srgbClr val="D8D8EC"/>
        </a:folHlink>
      </a:clrScheme>
      <a:clrMap bg1="lt1" tx1="dk1" bg2="lt2" tx2="dk2" accent1="accent1" accent2="accent2" accent3="accent3" accent4="accent4" accent5="accent5" accent6="accent6" hlink="hlink" folHlink="folHlink"/>
    </a:extraClrScheme>
    <a:extraClrScheme>
      <a:clrScheme name="Network 13">
        <a:dk1>
          <a:srgbClr val="000000"/>
        </a:dk1>
        <a:lt1>
          <a:srgbClr val="FFFFFF"/>
        </a:lt1>
        <a:dk2>
          <a:srgbClr val="02523F"/>
        </a:dk2>
        <a:lt2>
          <a:srgbClr val="808080"/>
        </a:lt2>
        <a:accent1>
          <a:srgbClr val="90C2B3"/>
        </a:accent1>
        <a:accent2>
          <a:srgbClr val="B7190D"/>
        </a:accent2>
        <a:accent3>
          <a:srgbClr val="FFFFFF"/>
        </a:accent3>
        <a:accent4>
          <a:srgbClr val="000000"/>
        </a:accent4>
        <a:accent5>
          <a:srgbClr val="C6DDD6"/>
        </a:accent5>
        <a:accent6>
          <a:srgbClr val="A6160B"/>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Network</Template>
  <TotalTime>1890</TotalTime>
  <Words>883</Words>
  <Application>Microsoft Office PowerPoint</Application>
  <PresentationFormat>On-screen Show (4:3)</PresentationFormat>
  <Paragraphs>93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Network</vt:lpstr>
      <vt:lpstr>An Inspector Calls....no more?  Labour inspection and the changing world of work in the European Union</vt:lpstr>
      <vt:lpstr>What this presentation is about</vt:lpstr>
      <vt:lpstr>Approaches to inspection </vt:lpstr>
      <vt:lpstr>Other variations</vt:lpstr>
      <vt:lpstr>Qualifications </vt:lpstr>
      <vt:lpstr>Challenges</vt:lpstr>
      <vt:lpstr>Effects of the neo-liberal state</vt:lpstr>
      <vt:lpstr>Changes in labour inspection strategies to address change:</vt:lpstr>
      <vt:lpstr>PowerPoint Presentation</vt:lpstr>
      <vt:lpstr>PowerPoint Presentation</vt:lpstr>
      <vt:lpstr>PowerPoint Presentation</vt:lpstr>
      <vt:lpstr>General conclusions:  </vt:lpstr>
      <vt:lpstr>Some reflections</vt:lpstr>
      <vt:lpstr>Coming soon …..</vt:lpstr>
    </vt:vector>
  </TitlesOfParts>
  <Company>Cardiff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Analysis of the ESENER findings on the effectiveness and support for worker representation and consultation on health and safety</dc:title>
  <dc:creator>INSRV</dc:creator>
  <cp:lastModifiedBy>ictadmin</cp:lastModifiedBy>
  <cp:revision>32</cp:revision>
  <dcterms:created xsi:type="dcterms:W3CDTF">2012-06-01T12:37:57Z</dcterms:created>
  <dcterms:modified xsi:type="dcterms:W3CDTF">2016-10-18T11:57:25Z</dcterms:modified>
</cp:coreProperties>
</file>